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7"/>
  </p:notesMasterIdLst>
  <p:sldIdLst>
    <p:sldId id="257" r:id="rId2"/>
    <p:sldId id="259" r:id="rId3"/>
    <p:sldId id="263" r:id="rId4"/>
    <p:sldId id="484" r:id="rId5"/>
    <p:sldId id="478" r:id="rId6"/>
    <p:sldId id="479" r:id="rId7"/>
    <p:sldId id="480" r:id="rId8"/>
    <p:sldId id="481" r:id="rId9"/>
    <p:sldId id="261" r:id="rId10"/>
    <p:sldId id="266" r:id="rId11"/>
    <p:sldId id="489" r:id="rId12"/>
    <p:sldId id="265" r:id="rId13"/>
    <p:sldId id="281" r:id="rId14"/>
    <p:sldId id="267" r:id="rId15"/>
    <p:sldId id="485" r:id="rId16"/>
    <p:sldId id="486" r:id="rId17"/>
    <p:sldId id="487" r:id="rId18"/>
    <p:sldId id="269" r:id="rId19"/>
    <p:sldId id="284" r:id="rId20"/>
    <p:sldId id="271" r:id="rId21"/>
    <p:sldId id="274" r:id="rId22"/>
    <p:sldId id="275" r:id="rId23"/>
    <p:sldId id="276" r:id="rId24"/>
    <p:sldId id="277" r:id="rId25"/>
    <p:sldId id="278" r:id="rId26"/>
    <p:sldId id="280" r:id="rId27"/>
    <p:sldId id="270" r:id="rId28"/>
    <p:sldId id="490" r:id="rId29"/>
    <p:sldId id="491" r:id="rId30"/>
    <p:sldId id="454" r:id="rId31"/>
    <p:sldId id="493" r:id="rId32"/>
    <p:sldId id="291" r:id="rId33"/>
    <p:sldId id="292" r:id="rId34"/>
    <p:sldId id="290" r:id="rId35"/>
    <p:sldId id="495" r:id="rId36"/>
    <p:sldId id="494" r:id="rId37"/>
    <p:sldId id="293" r:id="rId38"/>
    <p:sldId id="294" r:id="rId39"/>
    <p:sldId id="300" r:id="rId40"/>
    <p:sldId id="298" r:id="rId41"/>
    <p:sldId id="297" r:id="rId42"/>
    <p:sldId id="497" r:id="rId43"/>
    <p:sldId id="315" r:id="rId44"/>
    <p:sldId id="496" r:id="rId45"/>
    <p:sldId id="304" r:id="rId46"/>
    <p:sldId id="296" r:id="rId47"/>
    <p:sldId id="305" r:id="rId48"/>
    <p:sldId id="499" r:id="rId49"/>
    <p:sldId id="308" r:id="rId50"/>
    <p:sldId id="310" r:id="rId51"/>
    <p:sldId id="311" r:id="rId52"/>
    <p:sldId id="313" r:id="rId53"/>
    <p:sldId id="314" r:id="rId54"/>
    <p:sldId id="317" r:id="rId55"/>
    <p:sldId id="318" r:id="rId56"/>
    <p:sldId id="319" r:id="rId57"/>
    <p:sldId id="320" r:id="rId58"/>
    <p:sldId id="321" r:id="rId59"/>
    <p:sldId id="504" r:id="rId60"/>
    <p:sldId id="325" r:id="rId61"/>
    <p:sldId id="505" r:id="rId62"/>
    <p:sldId id="507" r:id="rId63"/>
    <p:sldId id="506" r:id="rId64"/>
    <p:sldId id="332" r:id="rId65"/>
    <p:sldId id="473" r:id="rId66"/>
    <p:sldId id="508" r:id="rId67"/>
    <p:sldId id="509" r:id="rId68"/>
    <p:sldId id="322" r:id="rId69"/>
    <p:sldId id="323" r:id="rId70"/>
    <p:sldId id="327" r:id="rId71"/>
    <p:sldId id="328" r:id="rId72"/>
    <p:sldId id="329" r:id="rId73"/>
    <p:sldId id="330" r:id="rId74"/>
    <p:sldId id="331" r:id="rId75"/>
    <p:sldId id="333" r:id="rId76"/>
    <p:sldId id="482" r:id="rId77"/>
    <p:sldId id="334" r:id="rId78"/>
    <p:sldId id="474" r:id="rId79"/>
    <p:sldId id="470" r:id="rId80"/>
    <p:sldId id="335" r:id="rId81"/>
    <p:sldId id="336" r:id="rId82"/>
    <p:sldId id="460" r:id="rId83"/>
    <p:sldId id="324" r:id="rId84"/>
    <p:sldId id="340" r:id="rId85"/>
    <p:sldId id="343" r:id="rId86"/>
    <p:sldId id="341" r:id="rId87"/>
    <p:sldId id="342" r:id="rId88"/>
    <p:sldId id="370" r:id="rId89"/>
    <p:sldId id="371" r:id="rId90"/>
    <p:sldId id="373" r:id="rId91"/>
    <p:sldId id="374" r:id="rId92"/>
    <p:sldId id="372" r:id="rId93"/>
    <p:sldId id="375" r:id="rId94"/>
    <p:sldId id="377" r:id="rId95"/>
    <p:sldId id="376" r:id="rId96"/>
    <p:sldId id="380" r:id="rId97"/>
    <p:sldId id="381" r:id="rId98"/>
    <p:sldId id="378" r:id="rId99"/>
    <p:sldId id="379" r:id="rId100"/>
    <p:sldId id="382" r:id="rId101"/>
    <p:sldId id="386" r:id="rId102"/>
    <p:sldId id="387" r:id="rId103"/>
    <p:sldId id="388" r:id="rId104"/>
    <p:sldId id="389" r:id="rId105"/>
    <p:sldId id="391" r:id="rId106"/>
    <p:sldId id="395" r:id="rId107"/>
    <p:sldId id="390" r:id="rId108"/>
    <p:sldId id="392" r:id="rId109"/>
    <p:sldId id="393" r:id="rId110"/>
    <p:sldId id="399" r:id="rId111"/>
    <p:sldId id="383" r:id="rId112"/>
    <p:sldId id="384" r:id="rId113"/>
    <p:sldId id="398" r:id="rId114"/>
    <p:sldId id="385" r:id="rId115"/>
    <p:sldId id="475" r:id="rId116"/>
    <p:sldId id="471" r:id="rId117"/>
    <p:sldId id="422" r:id="rId118"/>
    <p:sldId id="421" r:id="rId119"/>
    <p:sldId id="452" r:id="rId120"/>
    <p:sldId id="423" r:id="rId121"/>
    <p:sldId id="424" r:id="rId122"/>
    <p:sldId id="425" r:id="rId123"/>
    <p:sldId id="426" r:id="rId124"/>
    <p:sldId id="427" r:id="rId125"/>
    <p:sldId id="430" r:id="rId126"/>
    <p:sldId id="431" r:id="rId127"/>
    <p:sldId id="432" r:id="rId128"/>
    <p:sldId id="433" r:id="rId129"/>
    <p:sldId id="434" r:id="rId130"/>
    <p:sldId id="435" r:id="rId131"/>
    <p:sldId id="436" r:id="rId132"/>
    <p:sldId id="437" r:id="rId133"/>
    <p:sldId id="438" r:id="rId134"/>
    <p:sldId id="439" r:id="rId135"/>
    <p:sldId id="440" r:id="rId136"/>
    <p:sldId id="441" r:id="rId137"/>
    <p:sldId id="442" r:id="rId138"/>
    <p:sldId id="443" r:id="rId139"/>
    <p:sldId id="445" r:id="rId140"/>
    <p:sldId id="446" r:id="rId141"/>
    <p:sldId id="447" r:id="rId142"/>
    <p:sldId id="476" r:id="rId143"/>
    <p:sldId id="448" r:id="rId144"/>
    <p:sldId id="449" r:id="rId145"/>
    <p:sldId id="451" r:id="rId146"/>
    <p:sldId id="450" r:id="rId147"/>
    <p:sldId id="477" r:id="rId148"/>
    <p:sldId id="402" r:id="rId149"/>
    <p:sldId id="405" r:id="rId150"/>
    <p:sldId id="400" r:id="rId151"/>
    <p:sldId id="411" r:id="rId152"/>
    <p:sldId id="415" r:id="rId153"/>
    <p:sldId id="416" r:id="rId154"/>
    <p:sldId id="417" r:id="rId155"/>
    <p:sldId id="401" r:id="rId156"/>
    <p:sldId id="418" r:id="rId157"/>
    <p:sldId id="344" r:id="rId158"/>
    <p:sldId id="409" r:id="rId159"/>
    <p:sldId id="410" r:id="rId160"/>
    <p:sldId id="419" r:id="rId161"/>
    <p:sldId id="453" r:id="rId162"/>
    <p:sldId id="458" r:id="rId163"/>
    <p:sldId id="492" r:id="rId164"/>
    <p:sldId id="459" r:id="rId165"/>
    <p:sldId id="483" r:id="rId166"/>
    <p:sldId id="472" r:id="rId167"/>
    <p:sldId id="498" r:id="rId168"/>
    <p:sldId id="500" r:id="rId169"/>
    <p:sldId id="501" r:id="rId170"/>
    <p:sldId id="502" r:id="rId171"/>
    <p:sldId id="503" r:id="rId172"/>
    <p:sldId id="488" r:id="rId173"/>
    <p:sldId id="463" r:id="rId174"/>
    <p:sldId id="465" r:id="rId175"/>
    <p:sldId id="467" r:id="rId1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C55A11"/>
    <a:srgbClr val="0033CC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1" autoAdjust="0"/>
    <p:restoredTop sz="94660"/>
  </p:normalViewPr>
  <p:slideViewPr>
    <p:cSldViewPr snapToGrid="0">
      <p:cViewPr>
        <p:scale>
          <a:sx n="50" d="100"/>
          <a:sy n="50" d="100"/>
        </p:scale>
        <p:origin x="588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11/09/2016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11/09/2016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11/09/2016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jpg"/><Relationship Id="rId4" Type="http://schemas.openxmlformats.org/officeDocument/2006/relationships/image" Target="../media/image1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49.png"/><Relationship Id="rId7" Type="http://schemas.openxmlformats.org/officeDocument/2006/relationships/image" Target="../media/image5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49.png"/><Relationship Id="rId10" Type="http://schemas.openxmlformats.org/officeDocument/2006/relationships/image" Target="../media/image56.png"/><Relationship Id="rId4" Type="http://schemas.openxmlformats.org/officeDocument/2006/relationships/image" Target="../media/image150.png"/><Relationship Id="rId9" Type="http://schemas.openxmlformats.org/officeDocument/2006/relationships/image" Target="../media/image5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6.png"/><Relationship Id="rId4" Type="http://schemas.openxmlformats.org/officeDocument/2006/relationships/hyperlink" Target="http://www.sciencedirect.com/science/article/pii/S0097849315000084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9.jpeg"/><Relationship Id="rId4" Type="http://schemas.openxmlformats.org/officeDocument/2006/relationships/image" Target="../media/image15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0.emf"/><Relationship Id="rId7" Type="http://schemas.openxmlformats.org/officeDocument/2006/relationships/image" Target="../media/image16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50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0.emf"/><Relationship Id="rId7" Type="http://schemas.microsoft.com/office/2007/relationships/hdphoto" Target="../media/hdphoto8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microsoft.com/office/2007/relationships/hdphoto" Target="../media/hdphoto7.wdp"/><Relationship Id="rId10" Type="http://schemas.openxmlformats.org/officeDocument/2006/relationships/image" Target="../media/image150.png"/><Relationship Id="rId4" Type="http://schemas.openxmlformats.org/officeDocument/2006/relationships/image" Target="../media/image167.png"/><Relationship Id="rId9" Type="http://schemas.microsoft.com/office/2007/relationships/hdphoto" Target="../media/hdphoto9.wdp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0.emf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77.png"/><Relationship Id="rId5" Type="http://schemas.openxmlformats.org/officeDocument/2006/relationships/image" Target="../media/image171.jpeg"/><Relationship Id="rId10" Type="http://schemas.openxmlformats.org/officeDocument/2006/relationships/image" Target="../media/image176.png"/><Relationship Id="rId4" Type="http://schemas.openxmlformats.org/officeDocument/2006/relationships/image" Target="../media/image170.jpeg"/><Relationship Id="rId9" Type="http://schemas.openxmlformats.org/officeDocument/2006/relationships/image" Target="../media/image175.png"/><Relationship Id="rId14" Type="http://schemas.openxmlformats.org/officeDocument/2006/relationships/image" Target="../media/image15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microsoft.com/office/2007/relationships/hdphoto" Target="../media/hdphoto10.wdp"/><Relationship Id="rId4" Type="http://schemas.openxmlformats.org/officeDocument/2006/relationships/image" Target="../media/image18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81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5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8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0.emf"/><Relationship Id="rId7" Type="http://schemas.openxmlformats.org/officeDocument/2006/relationships/image" Target="../media/image187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10" Type="http://schemas.openxmlformats.org/officeDocument/2006/relationships/image" Target="../media/image150.png"/><Relationship Id="rId4" Type="http://schemas.openxmlformats.org/officeDocument/2006/relationships/image" Target="../media/image184.jpeg"/><Relationship Id="rId9" Type="http://schemas.openxmlformats.org/officeDocument/2006/relationships/image" Target="../media/image189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9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90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jpe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50.png"/><Relationship Id="rId4" Type="http://schemas.openxmlformats.org/officeDocument/2006/relationships/image" Target="../media/image220.jp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0146664X81900563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://gamma.cs.unc.edu/RoadNetwork/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ndfonline.com/doi/abs/10.1080/13658816.2015.1092151?journalCode=tgis20" TargetMode="External"/><Relationship Id="rId11" Type="http://schemas.openxmlformats.org/officeDocument/2006/relationships/hyperlink" Target="http://www.sciencedirect.com/science/article/pii/S0926580515001600" TargetMode="External"/><Relationship Id="rId5" Type="http://schemas.openxmlformats.org/officeDocument/2006/relationships/hyperlink" Target="http://www.sciencedirect.com/science/article/pii/S096599781400101X" TargetMode="External"/><Relationship Id="rId10" Type="http://schemas.openxmlformats.org/officeDocument/2006/relationships/hyperlink" Target="http://gfx.cs.princeton.edu/gfx/pubs/Boyko_2011_ERF/index.php" TargetMode="External"/><Relationship Id="rId4" Type="http://schemas.openxmlformats.org/officeDocument/2006/relationships/hyperlink" Target="http://link.springer.com/chapter/10.1007/978-3-642-19214-2_29" TargetMode="External"/><Relationship Id="rId9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://www.sciencedirect.com/science/article/pii/S092658051500160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hyperlink" Target="http://gfx.cs.princeton.edu/gfx/pubs/Boyko_2011_ERF/index.ph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://www.sciencedirect.com/science/article/pii/0146664X81900563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inf.ethz.ch/personal/ladickyl/roads_gcpr14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gamma.cs.unc.edu/RoadNetwork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://www.sciencedirect.com/science/article/pii/S096599781400101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3.wdp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arches.liris.cnrs.fr/publications/PG2011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10" Type="http://schemas.microsoft.com/office/2007/relationships/hdphoto" Target="../media/hdphoto5.wdp"/><Relationship Id="rId4" Type="http://schemas.openxmlformats.org/officeDocument/2006/relationships/image" Target="../media/image72.jpg"/><Relationship Id="rId9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112.png"/><Relationship Id="rId4" Type="http://schemas.openxmlformats.org/officeDocument/2006/relationships/image" Target="../media/image111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 </a:t>
            </a:r>
            <a:r>
              <a:rPr lang="fr-FR" sz="1600" b="1" dirty="0" smtClean="0">
                <a:latin typeface="+mj-lt"/>
              </a:rPr>
              <a:t>R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 </a:t>
            </a:r>
            <a:r>
              <a:rPr lang="fr-FR" sz="1600" b="1" dirty="0" smtClean="0">
                <a:latin typeface="+mj-lt"/>
              </a:rPr>
              <a:t>D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32" y="4378036"/>
            <a:ext cx="3164413" cy="23733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992307" cy="4643998"/>
          </a:xfrm>
        </p:spPr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Paris,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740" r="7828" b="26474"/>
          <a:stretch/>
        </p:blipFill>
        <p:spPr bwMode="auto">
          <a:xfrm>
            <a:off x="8759732" y="1070977"/>
            <a:ext cx="3164414" cy="31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636000" y="4045527"/>
            <a:ext cx="3814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 smtClean="0"/>
              <a:t>insee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51778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Open Data Paris :</a:t>
            </a:r>
          </a:p>
          <a:p>
            <a:pPr lvl="1"/>
            <a:r>
              <a:rPr lang="en-GB" b="1" dirty="0" smtClean="0"/>
              <a:t> 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0.4m (</a:t>
            </a:r>
            <a:r>
              <a:rPr lang="en-GB" dirty="0" smtClean="0"/>
              <a:t>with user input: </a:t>
            </a:r>
            <a:r>
              <a:rPr lang="en-GB" b="1" dirty="0" smtClean="0"/>
              <a:t>0.34m </a:t>
            </a:r>
            <a:r>
              <a:rPr lang="en-GB" dirty="0" smtClean="0"/>
              <a:t>)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It’s much better, robust and fast (50ms)!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b="1" dirty="0" smtClean="0"/>
              <a:t>Not enough observations!</a:t>
            </a:r>
          </a:p>
          <a:p>
            <a:pPr lvl="1"/>
            <a:endParaRPr lang="en-GB" b="1" dirty="0"/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Yet</a:t>
            </a:r>
            <a:r>
              <a:rPr lang="en-GB" b="1" dirty="0" smtClean="0"/>
              <a:t>, </a:t>
            </a:r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</a:t>
            </a:r>
            <a:r>
              <a:rPr lang="en-GB" dirty="0" err="1" smtClean="0"/>
              <a:t>ODParis</a:t>
            </a:r>
            <a:r>
              <a:rPr lang="en-GB" dirty="0" smtClean="0"/>
              <a:t> </a:t>
            </a:r>
            <a:r>
              <a:rPr lang="en-GB" dirty="0"/>
              <a:t>: from</a:t>
            </a:r>
            <a:r>
              <a:rPr lang="en-GB" b="1" dirty="0"/>
              <a:t> 1.5m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dirty="0" smtClean="0"/>
              <a:t>0.6m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/>
          </a:p>
          <a:p>
            <a:endParaRPr lang="en-GB" b="1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with Open Data Paris (Ideal data) : works but :</a:t>
            </a:r>
          </a:p>
          <a:p>
            <a:pPr lvl="1"/>
            <a:r>
              <a:rPr lang="en-GB" dirty="0" smtClean="0"/>
              <a:t>topology is broken at few points</a:t>
            </a:r>
          </a:p>
          <a:p>
            <a:pPr lvl="1"/>
            <a:r>
              <a:rPr lang="en-GB" dirty="0" smtClean="0"/>
              <a:t>Few enough to manually correct</a:t>
            </a:r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Road axis, </a:t>
            </a:r>
            <a:r>
              <a:rPr lang="fr-FR" dirty="0" err="1" smtClean="0"/>
              <a:t>roadway</a:t>
            </a:r>
            <a:r>
              <a:rPr lang="fr-FR" dirty="0" smtClean="0"/>
              <a:t> 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vs 			Street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Introduction: Streets are important 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26841"/>
            <a:ext cx="4913746" cy="34736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26841"/>
            <a:ext cx="4913746" cy="34641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972234" y="5546883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+mj-lt"/>
              </a:rPr>
              <a:t>Open Data Paris</a:t>
            </a:r>
            <a:endParaRPr lang="en-GB" dirty="0">
              <a:latin typeface="+mj-lt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61953"/>
            <a:ext cx="4800052" cy="341988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80573"/>
            <a:ext cx="4800052" cy="34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Contributions:</a:t>
            </a:r>
          </a:p>
          <a:p>
            <a:r>
              <a:rPr lang="en-GB" dirty="0" smtClean="0"/>
              <a:t>Inverse procedural road modelling at city scale</a:t>
            </a:r>
          </a:p>
          <a:p>
            <a:r>
              <a:rPr lang="en-GB" dirty="0" smtClean="0"/>
              <a:t>Fast and robust</a:t>
            </a:r>
          </a:p>
          <a:p>
            <a:r>
              <a:rPr lang="en-GB" dirty="0" smtClean="0"/>
              <a:t>Generic observations formulation: can work with many objects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Only optimising a simplified road model (no radius)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6680192" y="355503"/>
            <a:ext cx="4000896" cy="4279997"/>
          </a:xfrm>
          <a:custGeom>
            <a:avLst/>
            <a:gdLst>
              <a:gd name="connsiteX0" fmla="*/ 3695708 w 4000896"/>
              <a:gd name="connsiteY0" fmla="*/ 63597 h 4279997"/>
              <a:gd name="connsiteX1" fmla="*/ 3695708 w 4000896"/>
              <a:gd name="connsiteY1" fmla="*/ 63597 h 4279997"/>
              <a:gd name="connsiteX2" fmla="*/ 3035308 w 4000896"/>
              <a:gd name="connsiteY2" fmla="*/ 76297 h 4279997"/>
              <a:gd name="connsiteX3" fmla="*/ 2387608 w 4000896"/>
              <a:gd name="connsiteY3" fmla="*/ 101697 h 4279997"/>
              <a:gd name="connsiteX4" fmla="*/ 1905008 w 4000896"/>
              <a:gd name="connsiteY4" fmla="*/ 114397 h 4279997"/>
              <a:gd name="connsiteX5" fmla="*/ 1193808 w 4000896"/>
              <a:gd name="connsiteY5" fmla="*/ 101697 h 4279997"/>
              <a:gd name="connsiteX6" fmla="*/ 660408 w 4000896"/>
              <a:gd name="connsiteY6" fmla="*/ 114397 h 4279997"/>
              <a:gd name="connsiteX7" fmla="*/ 584208 w 4000896"/>
              <a:gd name="connsiteY7" fmla="*/ 127097 h 4279997"/>
              <a:gd name="connsiteX8" fmla="*/ 482608 w 4000896"/>
              <a:gd name="connsiteY8" fmla="*/ 152497 h 4279997"/>
              <a:gd name="connsiteX9" fmla="*/ 393708 w 4000896"/>
              <a:gd name="connsiteY9" fmla="*/ 203297 h 4279997"/>
              <a:gd name="connsiteX10" fmla="*/ 317508 w 4000896"/>
              <a:gd name="connsiteY10" fmla="*/ 254097 h 4279997"/>
              <a:gd name="connsiteX11" fmla="*/ 292108 w 4000896"/>
              <a:gd name="connsiteY11" fmla="*/ 292197 h 4279997"/>
              <a:gd name="connsiteX12" fmla="*/ 215908 w 4000896"/>
              <a:gd name="connsiteY12" fmla="*/ 393797 h 4279997"/>
              <a:gd name="connsiteX13" fmla="*/ 190508 w 4000896"/>
              <a:gd name="connsiteY13" fmla="*/ 457297 h 4279997"/>
              <a:gd name="connsiteX14" fmla="*/ 177808 w 4000896"/>
              <a:gd name="connsiteY14" fmla="*/ 520797 h 4279997"/>
              <a:gd name="connsiteX15" fmla="*/ 152408 w 4000896"/>
              <a:gd name="connsiteY15" fmla="*/ 571597 h 4279997"/>
              <a:gd name="connsiteX16" fmla="*/ 127008 w 4000896"/>
              <a:gd name="connsiteY16" fmla="*/ 635097 h 4279997"/>
              <a:gd name="connsiteX17" fmla="*/ 88908 w 4000896"/>
              <a:gd name="connsiteY17" fmla="*/ 800197 h 4279997"/>
              <a:gd name="connsiteX18" fmla="*/ 76208 w 4000896"/>
              <a:gd name="connsiteY18" fmla="*/ 863697 h 4279997"/>
              <a:gd name="connsiteX19" fmla="*/ 50808 w 4000896"/>
              <a:gd name="connsiteY19" fmla="*/ 914497 h 4279997"/>
              <a:gd name="connsiteX20" fmla="*/ 25408 w 4000896"/>
              <a:gd name="connsiteY20" fmla="*/ 1016097 h 4279997"/>
              <a:gd name="connsiteX21" fmla="*/ 8 w 4000896"/>
              <a:gd name="connsiteY21" fmla="*/ 1257397 h 4279997"/>
              <a:gd name="connsiteX22" fmla="*/ 25408 w 4000896"/>
              <a:gd name="connsiteY22" fmla="*/ 1422497 h 4279997"/>
              <a:gd name="connsiteX23" fmla="*/ 76208 w 4000896"/>
              <a:gd name="connsiteY23" fmla="*/ 1536797 h 4279997"/>
              <a:gd name="connsiteX24" fmla="*/ 165108 w 4000896"/>
              <a:gd name="connsiteY24" fmla="*/ 1663797 h 4279997"/>
              <a:gd name="connsiteX25" fmla="*/ 292108 w 4000896"/>
              <a:gd name="connsiteY25" fmla="*/ 1765397 h 4279997"/>
              <a:gd name="connsiteX26" fmla="*/ 342908 w 4000896"/>
              <a:gd name="connsiteY26" fmla="*/ 1803497 h 4279997"/>
              <a:gd name="connsiteX27" fmla="*/ 368308 w 4000896"/>
              <a:gd name="connsiteY27" fmla="*/ 1841597 h 4279997"/>
              <a:gd name="connsiteX28" fmla="*/ 457208 w 4000896"/>
              <a:gd name="connsiteY28" fmla="*/ 1930497 h 4279997"/>
              <a:gd name="connsiteX29" fmla="*/ 673108 w 4000896"/>
              <a:gd name="connsiteY29" fmla="*/ 2082897 h 4279997"/>
              <a:gd name="connsiteX30" fmla="*/ 762008 w 4000896"/>
              <a:gd name="connsiteY30" fmla="*/ 2146397 h 4279997"/>
              <a:gd name="connsiteX31" fmla="*/ 787408 w 4000896"/>
              <a:gd name="connsiteY31" fmla="*/ 2184497 h 4279997"/>
              <a:gd name="connsiteX32" fmla="*/ 838208 w 4000896"/>
              <a:gd name="connsiteY32" fmla="*/ 2222597 h 4279997"/>
              <a:gd name="connsiteX33" fmla="*/ 1003308 w 4000896"/>
              <a:gd name="connsiteY33" fmla="*/ 2311497 h 4279997"/>
              <a:gd name="connsiteX34" fmla="*/ 1054108 w 4000896"/>
              <a:gd name="connsiteY34" fmla="*/ 2387697 h 4279997"/>
              <a:gd name="connsiteX35" fmla="*/ 1143008 w 4000896"/>
              <a:gd name="connsiteY35" fmla="*/ 2476597 h 4279997"/>
              <a:gd name="connsiteX36" fmla="*/ 1206508 w 4000896"/>
              <a:gd name="connsiteY36" fmla="*/ 2552797 h 4279997"/>
              <a:gd name="connsiteX37" fmla="*/ 1231908 w 4000896"/>
              <a:gd name="connsiteY37" fmla="*/ 2641697 h 4279997"/>
              <a:gd name="connsiteX38" fmla="*/ 1257308 w 4000896"/>
              <a:gd name="connsiteY38" fmla="*/ 2768697 h 4279997"/>
              <a:gd name="connsiteX39" fmla="*/ 1282708 w 4000896"/>
              <a:gd name="connsiteY39" fmla="*/ 2971897 h 4279997"/>
              <a:gd name="connsiteX40" fmla="*/ 1295408 w 4000896"/>
              <a:gd name="connsiteY40" fmla="*/ 3060797 h 4279997"/>
              <a:gd name="connsiteX41" fmla="*/ 1320808 w 4000896"/>
              <a:gd name="connsiteY41" fmla="*/ 3149697 h 4279997"/>
              <a:gd name="connsiteX42" fmla="*/ 1333508 w 4000896"/>
              <a:gd name="connsiteY42" fmla="*/ 3251297 h 4279997"/>
              <a:gd name="connsiteX43" fmla="*/ 1358908 w 4000896"/>
              <a:gd name="connsiteY43" fmla="*/ 3403697 h 4279997"/>
              <a:gd name="connsiteX44" fmla="*/ 1371608 w 4000896"/>
              <a:gd name="connsiteY44" fmla="*/ 3543397 h 4279997"/>
              <a:gd name="connsiteX45" fmla="*/ 1397008 w 4000896"/>
              <a:gd name="connsiteY45" fmla="*/ 3708497 h 4279997"/>
              <a:gd name="connsiteX46" fmla="*/ 1409708 w 4000896"/>
              <a:gd name="connsiteY46" fmla="*/ 3822797 h 4279997"/>
              <a:gd name="connsiteX47" fmla="*/ 1435108 w 4000896"/>
              <a:gd name="connsiteY47" fmla="*/ 3924397 h 4279997"/>
              <a:gd name="connsiteX48" fmla="*/ 1447808 w 4000896"/>
              <a:gd name="connsiteY48" fmla="*/ 3962497 h 4279997"/>
              <a:gd name="connsiteX49" fmla="*/ 1524008 w 4000896"/>
              <a:gd name="connsiteY49" fmla="*/ 4051397 h 4279997"/>
              <a:gd name="connsiteX50" fmla="*/ 1562108 w 4000896"/>
              <a:gd name="connsiteY50" fmla="*/ 4064097 h 4279997"/>
              <a:gd name="connsiteX51" fmla="*/ 1638308 w 4000896"/>
              <a:gd name="connsiteY51" fmla="*/ 4114897 h 4279997"/>
              <a:gd name="connsiteX52" fmla="*/ 1765308 w 4000896"/>
              <a:gd name="connsiteY52" fmla="*/ 4165697 h 4279997"/>
              <a:gd name="connsiteX53" fmla="*/ 1943108 w 4000896"/>
              <a:gd name="connsiteY53" fmla="*/ 4203797 h 4279997"/>
              <a:gd name="connsiteX54" fmla="*/ 1981208 w 4000896"/>
              <a:gd name="connsiteY54" fmla="*/ 4216497 h 4279997"/>
              <a:gd name="connsiteX55" fmla="*/ 2070108 w 4000896"/>
              <a:gd name="connsiteY55" fmla="*/ 4241897 h 4279997"/>
              <a:gd name="connsiteX56" fmla="*/ 2489208 w 4000896"/>
              <a:gd name="connsiteY56" fmla="*/ 4279997 h 4279997"/>
              <a:gd name="connsiteX57" fmla="*/ 3035308 w 4000896"/>
              <a:gd name="connsiteY57" fmla="*/ 4229197 h 4279997"/>
              <a:gd name="connsiteX58" fmla="*/ 3136908 w 4000896"/>
              <a:gd name="connsiteY58" fmla="*/ 4203797 h 4279997"/>
              <a:gd name="connsiteX59" fmla="*/ 3314708 w 4000896"/>
              <a:gd name="connsiteY59" fmla="*/ 4152997 h 4279997"/>
              <a:gd name="connsiteX60" fmla="*/ 3378208 w 4000896"/>
              <a:gd name="connsiteY60" fmla="*/ 4114897 h 4279997"/>
              <a:gd name="connsiteX61" fmla="*/ 3530608 w 4000896"/>
              <a:gd name="connsiteY61" fmla="*/ 3835497 h 4279997"/>
              <a:gd name="connsiteX62" fmla="*/ 3606808 w 4000896"/>
              <a:gd name="connsiteY62" fmla="*/ 3556097 h 4279997"/>
              <a:gd name="connsiteX63" fmla="*/ 3619508 w 4000896"/>
              <a:gd name="connsiteY63" fmla="*/ 3454497 h 4279997"/>
              <a:gd name="connsiteX64" fmla="*/ 3644908 w 4000896"/>
              <a:gd name="connsiteY64" fmla="*/ 3340197 h 4279997"/>
              <a:gd name="connsiteX65" fmla="*/ 3670308 w 4000896"/>
              <a:gd name="connsiteY65" fmla="*/ 3073497 h 4279997"/>
              <a:gd name="connsiteX66" fmla="*/ 3695708 w 4000896"/>
              <a:gd name="connsiteY66" fmla="*/ 2971897 h 4279997"/>
              <a:gd name="connsiteX67" fmla="*/ 3721108 w 4000896"/>
              <a:gd name="connsiteY67" fmla="*/ 2794097 h 4279997"/>
              <a:gd name="connsiteX68" fmla="*/ 3759208 w 4000896"/>
              <a:gd name="connsiteY68" fmla="*/ 2692497 h 4279997"/>
              <a:gd name="connsiteX69" fmla="*/ 3848108 w 4000896"/>
              <a:gd name="connsiteY69" fmla="*/ 2298797 h 4279997"/>
              <a:gd name="connsiteX70" fmla="*/ 3924308 w 4000896"/>
              <a:gd name="connsiteY70" fmla="*/ 2082897 h 4279997"/>
              <a:gd name="connsiteX71" fmla="*/ 3937008 w 4000896"/>
              <a:gd name="connsiteY71" fmla="*/ 1993997 h 4279997"/>
              <a:gd name="connsiteX72" fmla="*/ 3949708 w 4000896"/>
              <a:gd name="connsiteY72" fmla="*/ 1892397 h 4279997"/>
              <a:gd name="connsiteX73" fmla="*/ 3987808 w 4000896"/>
              <a:gd name="connsiteY73" fmla="*/ 1663797 h 4279997"/>
              <a:gd name="connsiteX74" fmla="*/ 3987808 w 4000896"/>
              <a:gd name="connsiteY74" fmla="*/ 1092297 h 4279997"/>
              <a:gd name="connsiteX75" fmla="*/ 3962408 w 4000896"/>
              <a:gd name="connsiteY75" fmla="*/ 1028797 h 4279997"/>
              <a:gd name="connsiteX76" fmla="*/ 3911608 w 4000896"/>
              <a:gd name="connsiteY76" fmla="*/ 914497 h 4279997"/>
              <a:gd name="connsiteX77" fmla="*/ 3873508 w 4000896"/>
              <a:gd name="connsiteY77" fmla="*/ 749397 h 4279997"/>
              <a:gd name="connsiteX78" fmla="*/ 3810008 w 4000896"/>
              <a:gd name="connsiteY78" fmla="*/ 609697 h 4279997"/>
              <a:gd name="connsiteX79" fmla="*/ 3771908 w 4000896"/>
              <a:gd name="connsiteY79" fmla="*/ 508097 h 4279997"/>
              <a:gd name="connsiteX80" fmla="*/ 3746508 w 4000896"/>
              <a:gd name="connsiteY80" fmla="*/ 431897 h 4279997"/>
              <a:gd name="connsiteX81" fmla="*/ 3733808 w 4000896"/>
              <a:gd name="connsiteY81" fmla="*/ 393797 h 4279997"/>
              <a:gd name="connsiteX82" fmla="*/ 3683008 w 4000896"/>
              <a:gd name="connsiteY82" fmla="*/ 317597 h 4279997"/>
              <a:gd name="connsiteX83" fmla="*/ 3632208 w 4000896"/>
              <a:gd name="connsiteY83" fmla="*/ 228697 h 4279997"/>
              <a:gd name="connsiteX84" fmla="*/ 3594108 w 4000896"/>
              <a:gd name="connsiteY84" fmla="*/ 203297 h 4279997"/>
              <a:gd name="connsiteX85" fmla="*/ 3530608 w 4000896"/>
              <a:gd name="connsiteY85" fmla="*/ 139797 h 4279997"/>
              <a:gd name="connsiteX86" fmla="*/ 3505208 w 4000896"/>
              <a:gd name="connsiteY86" fmla="*/ 101697 h 4279997"/>
              <a:gd name="connsiteX87" fmla="*/ 3467108 w 4000896"/>
              <a:gd name="connsiteY87" fmla="*/ 88997 h 4279997"/>
              <a:gd name="connsiteX88" fmla="*/ 3429008 w 4000896"/>
              <a:gd name="connsiteY88" fmla="*/ 63597 h 4279997"/>
              <a:gd name="connsiteX89" fmla="*/ 3390908 w 4000896"/>
              <a:gd name="connsiteY89" fmla="*/ 50897 h 4279997"/>
              <a:gd name="connsiteX90" fmla="*/ 3352808 w 4000896"/>
              <a:gd name="connsiteY90" fmla="*/ 25497 h 4279997"/>
              <a:gd name="connsiteX91" fmla="*/ 3314708 w 4000896"/>
              <a:gd name="connsiteY91" fmla="*/ 12797 h 4279997"/>
              <a:gd name="connsiteX92" fmla="*/ 3238508 w 4000896"/>
              <a:gd name="connsiteY92" fmla="*/ 97 h 4279997"/>
              <a:gd name="connsiteX93" fmla="*/ 3352808 w 4000896"/>
              <a:gd name="connsiteY93" fmla="*/ 12797 h 4279997"/>
              <a:gd name="connsiteX94" fmla="*/ 3238508 w 4000896"/>
              <a:gd name="connsiteY94" fmla="*/ 76297 h 427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0896" h="4279997">
                <a:moveTo>
                  <a:pt x="3695708" y="63597"/>
                </a:moveTo>
                <a:lnTo>
                  <a:pt x="3695708" y="63597"/>
                </a:lnTo>
                <a:lnTo>
                  <a:pt x="3035308" y="76297"/>
                </a:lnTo>
                <a:cubicBezTo>
                  <a:pt x="2819334" y="82588"/>
                  <a:pt x="2603551" y="94418"/>
                  <a:pt x="2387608" y="101697"/>
                </a:cubicBezTo>
                <a:lnTo>
                  <a:pt x="1905008" y="114397"/>
                </a:lnTo>
                <a:lnTo>
                  <a:pt x="1193808" y="101697"/>
                </a:lnTo>
                <a:cubicBezTo>
                  <a:pt x="1015958" y="101697"/>
                  <a:pt x="838104" y="106993"/>
                  <a:pt x="660408" y="114397"/>
                </a:cubicBezTo>
                <a:cubicBezTo>
                  <a:pt x="634680" y="115469"/>
                  <a:pt x="609387" y="121702"/>
                  <a:pt x="584208" y="127097"/>
                </a:cubicBezTo>
                <a:cubicBezTo>
                  <a:pt x="550074" y="134411"/>
                  <a:pt x="482608" y="152497"/>
                  <a:pt x="482608" y="152497"/>
                </a:cubicBezTo>
                <a:cubicBezTo>
                  <a:pt x="350811" y="240362"/>
                  <a:pt x="554838" y="106619"/>
                  <a:pt x="393708" y="203297"/>
                </a:cubicBezTo>
                <a:cubicBezTo>
                  <a:pt x="367531" y="219003"/>
                  <a:pt x="317508" y="254097"/>
                  <a:pt x="317508" y="254097"/>
                </a:cubicBezTo>
                <a:cubicBezTo>
                  <a:pt x="309041" y="266797"/>
                  <a:pt x="301086" y="279853"/>
                  <a:pt x="292108" y="292197"/>
                </a:cubicBezTo>
                <a:cubicBezTo>
                  <a:pt x="267209" y="326433"/>
                  <a:pt x="231630" y="354491"/>
                  <a:pt x="215908" y="393797"/>
                </a:cubicBezTo>
                <a:cubicBezTo>
                  <a:pt x="207441" y="414964"/>
                  <a:pt x="197059" y="435461"/>
                  <a:pt x="190508" y="457297"/>
                </a:cubicBezTo>
                <a:cubicBezTo>
                  <a:pt x="184305" y="477972"/>
                  <a:pt x="184634" y="500319"/>
                  <a:pt x="177808" y="520797"/>
                </a:cubicBezTo>
                <a:cubicBezTo>
                  <a:pt x="171821" y="538758"/>
                  <a:pt x="160097" y="554297"/>
                  <a:pt x="152408" y="571597"/>
                </a:cubicBezTo>
                <a:cubicBezTo>
                  <a:pt x="143149" y="592429"/>
                  <a:pt x="135475" y="613930"/>
                  <a:pt x="127008" y="635097"/>
                </a:cubicBezTo>
                <a:cubicBezTo>
                  <a:pt x="102458" y="782397"/>
                  <a:pt x="129501" y="637826"/>
                  <a:pt x="88908" y="800197"/>
                </a:cubicBezTo>
                <a:cubicBezTo>
                  <a:pt x="83673" y="821138"/>
                  <a:pt x="83034" y="843219"/>
                  <a:pt x="76208" y="863697"/>
                </a:cubicBezTo>
                <a:cubicBezTo>
                  <a:pt x="70221" y="881658"/>
                  <a:pt x="56795" y="896536"/>
                  <a:pt x="50808" y="914497"/>
                </a:cubicBezTo>
                <a:cubicBezTo>
                  <a:pt x="39769" y="947615"/>
                  <a:pt x="25408" y="1016097"/>
                  <a:pt x="25408" y="1016097"/>
                </a:cubicBezTo>
                <a:cubicBezTo>
                  <a:pt x="23355" y="1034574"/>
                  <a:pt x="-508" y="1245527"/>
                  <a:pt x="8" y="1257397"/>
                </a:cubicBezTo>
                <a:cubicBezTo>
                  <a:pt x="2427" y="1313025"/>
                  <a:pt x="10757" y="1368778"/>
                  <a:pt x="25408" y="1422497"/>
                </a:cubicBezTo>
                <a:cubicBezTo>
                  <a:pt x="36378" y="1462721"/>
                  <a:pt x="57562" y="1499505"/>
                  <a:pt x="76208" y="1536797"/>
                </a:cubicBezTo>
                <a:cubicBezTo>
                  <a:pt x="93971" y="1572323"/>
                  <a:pt x="136535" y="1637265"/>
                  <a:pt x="165108" y="1663797"/>
                </a:cubicBezTo>
                <a:cubicBezTo>
                  <a:pt x="204835" y="1700686"/>
                  <a:pt x="249479" y="1731903"/>
                  <a:pt x="292108" y="1765397"/>
                </a:cubicBezTo>
                <a:cubicBezTo>
                  <a:pt x="308752" y="1778474"/>
                  <a:pt x="331167" y="1785885"/>
                  <a:pt x="342908" y="1803497"/>
                </a:cubicBezTo>
                <a:cubicBezTo>
                  <a:pt x="351375" y="1816197"/>
                  <a:pt x="358097" y="1830252"/>
                  <a:pt x="368308" y="1841597"/>
                </a:cubicBezTo>
                <a:cubicBezTo>
                  <a:pt x="396343" y="1872747"/>
                  <a:pt x="423682" y="1905352"/>
                  <a:pt x="457208" y="1930497"/>
                </a:cubicBezTo>
                <a:cubicBezTo>
                  <a:pt x="656878" y="2080249"/>
                  <a:pt x="457130" y="1933374"/>
                  <a:pt x="673108" y="2082897"/>
                </a:cubicBezTo>
                <a:cubicBezTo>
                  <a:pt x="877893" y="2224671"/>
                  <a:pt x="604061" y="2041099"/>
                  <a:pt x="762008" y="2146397"/>
                </a:cubicBezTo>
                <a:cubicBezTo>
                  <a:pt x="770475" y="2159097"/>
                  <a:pt x="776615" y="2173704"/>
                  <a:pt x="787408" y="2184497"/>
                </a:cubicBezTo>
                <a:cubicBezTo>
                  <a:pt x="802375" y="2199464"/>
                  <a:pt x="820403" y="2211151"/>
                  <a:pt x="838208" y="2222597"/>
                </a:cubicBezTo>
                <a:cubicBezTo>
                  <a:pt x="957513" y="2299293"/>
                  <a:pt x="923572" y="2284918"/>
                  <a:pt x="1003308" y="2311497"/>
                </a:cubicBezTo>
                <a:cubicBezTo>
                  <a:pt x="1020241" y="2336897"/>
                  <a:pt x="1029686" y="2369381"/>
                  <a:pt x="1054108" y="2387697"/>
                </a:cubicBezTo>
                <a:cubicBezTo>
                  <a:pt x="1142161" y="2453737"/>
                  <a:pt x="1071888" y="2393624"/>
                  <a:pt x="1143008" y="2476597"/>
                </a:cubicBezTo>
                <a:cubicBezTo>
                  <a:pt x="1176713" y="2515919"/>
                  <a:pt x="1184053" y="2507886"/>
                  <a:pt x="1206508" y="2552797"/>
                </a:cubicBezTo>
                <a:cubicBezTo>
                  <a:pt x="1214838" y="2569456"/>
                  <a:pt x="1228856" y="2627455"/>
                  <a:pt x="1231908" y="2641697"/>
                </a:cubicBezTo>
                <a:cubicBezTo>
                  <a:pt x="1240954" y="2683910"/>
                  <a:pt x="1251203" y="2725959"/>
                  <a:pt x="1257308" y="2768697"/>
                </a:cubicBezTo>
                <a:cubicBezTo>
                  <a:pt x="1287928" y="2983035"/>
                  <a:pt x="1250697" y="2715806"/>
                  <a:pt x="1282708" y="2971897"/>
                </a:cubicBezTo>
                <a:cubicBezTo>
                  <a:pt x="1286421" y="3001600"/>
                  <a:pt x="1289136" y="3031527"/>
                  <a:pt x="1295408" y="3060797"/>
                </a:cubicBezTo>
                <a:cubicBezTo>
                  <a:pt x="1301866" y="3090932"/>
                  <a:pt x="1312341" y="3120064"/>
                  <a:pt x="1320808" y="3149697"/>
                </a:cubicBezTo>
                <a:cubicBezTo>
                  <a:pt x="1325041" y="3183564"/>
                  <a:pt x="1328445" y="3217544"/>
                  <a:pt x="1333508" y="3251297"/>
                </a:cubicBezTo>
                <a:cubicBezTo>
                  <a:pt x="1341148" y="3302228"/>
                  <a:pt x="1354245" y="3352408"/>
                  <a:pt x="1358908" y="3403697"/>
                </a:cubicBezTo>
                <a:cubicBezTo>
                  <a:pt x="1363141" y="3450264"/>
                  <a:pt x="1366444" y="3496924"/>
                  <a:pt x="1371608" y="3543397"/>
                </a:cubicBezTo>
                <a:cubicBezTo>
                  <a:pt x="1386645" y="3678730"/>
                  <a:pt x="1380509" y="3584756"/>
                  <a:pt x="1397008" y="3708497"/>
                </a:cubicBezTo>
                <a:cubicBezTo>
                  <a:pt x="1402074" y="3746495"/>
                  <a:pt x="1403046" y="3785046"/>
                  <a:pt x="1409708" y="3822797"/>
                </a:cubicBezTo>
                <a:cubicBezTo>
                  <a:pt x="1415775" y="3857175"/>
                  <a:pt x="1424069" y="3891279"/>
                  <a:pt x="1435108" y="3924397"/>
                </a:cubicBezTo>
                <a:cubicBezTo>
                  <a:pt x="1439341" y="3937097"/>
                  <a:pt x="1441821" y="3950523"/>
                  <a:pt x="1447808" y="3962497"/>
                </a:cubicBezTo>
                <a:cubicBezTo>
                  <a:pt x="1462724" y="3992329"/>
                  <a:pt x="1499705" y="4034038"/>
                  <a:pt x="1524008" y="4051397"/>
                </a:cubicBezTo>
                <a:cubicBezTo>
                  <a:pt x="1534901" y="4059178"/>
                  <a:pt x="1549408" y="4059864"/>
                  <a:pt x="1562108" y="4064097"/>
                </a:cubicBezTo>
                <a:cubicBezTo>
                  <a:pt x="1611533" y="4138235"/>
                  <a:pt x="1556298" y="4073892"/>
                  <a:pt x="1638308" y="4114897"/>
                </a:cubicBezTo>
                <a:cubicBezTo>
                  <a:pt x="1763259" y="4177372"/>
                  <a:pt x="1603083" y="4138659"/>
                  <a:pt x="1765308" y="4165697"/>
                </a:cubicBezTo>
                <a:cubicBezTo>
                  <a:pt x="1883793" y="4213091"/>
                  <a:pt x="1773541" y="4175536"/>
                  <a:pt x="1943108" y="4203797"/>
                </a:cubicBezTo>
                <a:cubicBezTo>
                  <a:pt x="1956313" y="4205998"/>
                  <a:pt x="1968386" y="4212650"/>
                  <a:pt x="1981208" y="4216497"/>
                </a:cubicBezTo>
                <a:cubicBezTo>
                  <a:pt x="2010727" y="4225353"/>
                  <a:pt x="2039745" y="4236616"/>
                  <a:pt x="2070108" y="4241897"/>
                </a:cubicBezTo>
                <a:cubicBezTo>
                  <a:pt x="2228080" y="4269370"/>
                  <a:pt x="2328480" y="4270542"/>
                  <a:pt x="2489208" y="4279997"/>
                </a:cubicBezTo>
                <a:cubicBezTo>
                  <a:pt x="2890178" y="4256411"/>
                  <a:pt x="2799152" y="4284763"/>
                  <a:pt x="3035308" y="4229197"/>
                </a:cubicBezTo>
                <a:cubicBezTo>
                  <a:pt x="3069289" y="4221201"/>
                  <a:pt x="3103229" y="4212982"/>
                  <a:pt x="3136908" y="4203797"/>
                </a:cubicBezTo>
                <a:cubicBezTo>
                  <a:pt x="3196374" y="4187579"/>
                  <a:pt x="3314708" y="4152997"/>
                  <a:pt x="3314708" y="4152997"/>
                </a:cubicBezTo>
                <a:cubicBezTo>
                  <a:pt x="3335875" y="4140297"/>
                  <a:pt x="3358723" y="4130052"/>
                  <a:pt x="3378208" y="4114897"/>
                </a:cubicBezTo>
                <a:cubicBezTo>
                  <a:pt x="3464331" y="4047913"/>
                  <a:pt x="3501602" y="3937019"/>
                  <a:pt x="3530608" y="3835497"/>
                </a:cubicBezTo>
                <a:cubicBezTo>
                  <a:pt x="3539184" y="3805481"/>
                  <a:pt x="3595804" y="3614787"/>
                  <a:pt x="3606808" y="3556097"/>
                </a:cubicBezTo>
                <a:cubicBezTo>
                  <a:pt x="3613098" y="3522551"/>
                  <a:pt x="3613577" y="3488108"/>
                  <a:pt x="3619508" y="3454497"/>
                </a:cubicBezTo>
                <a:cubicBezTo>
                  <a:pt x="3626291" y="3416061"/>
                  <a:pt x="3636441" y="3378297"/>
                  <a:pt x="3644908" y="3340197"/>
                </a:cubicBezTo>
                <a:cubicBezTo>
                  <a:pt x="3653375" y="3251297"/>
                  <a:pt x="3648649" y="3160133"/>
                  <a:pt x="3670308" y="3073497"/>
                </a:cubicBezTo>
                <a:cubicBezTo>
                  <a:pt x="3678775" y="3039630"/>
                  <a:pt x="3691378" y="3006536"/>
                  <a:pt x="3695708" y="2971897"/>
                </a:cubicBezTo>
                <a:cubicBezTo>
                  <a:pt x="3698119" y="2952612"/>
                  <a:pt x="3712970" y="2822581"/>
                  <a:pt x="3721108" y="2794097"/>
                </a:cubicBezTo>
                <a:cubicBezTo>
                  <a:pt x="3731045" y="2759319"/>
                  <a:pt x="3750131" y="2727509"/>
                  <a:pt x="3759208" y="2692497"/>
                </a:cubicBezTo>
                <a:cubicBezTo>
                  <a:pt x="3847224" y="2353008"/>
                  <a:pt x="3773236" y="2560848"/>
                  <a:pt x="3848108" y="2298797"/>
                </a:cubicBezTo>
                <a:cubicBezTo>
                  <a:pt x="3867923" y="2229444"/>
                  <a:pt x="3898875" y="2150717"/>
                  <a:pt x="3924308" y="2082897"/>
                </a:cubicBezTo>
                <a:cubicBezTo>
                  <a:pt x="3928541" y="2053264"/>
                  <a:pt x="3933052" y="2023669"/>
                  <a:pt x="3937008" y="1993997"/>
                </a:cubicBezTo>
                <a:cubicBezTo>
                  <a:pt x="3941519" y="1960166"/>
                  <a:pt x="3944097" y="1926063"/>
                  <a:pt x="3949708" y="1892397"/>
                </a:cubicBezTo>
                <a:cubicBezTo>
                  <a:pt x="3997848" y="1603556"/>
                  <a:pt x="3957067" y="1909724"/>
                  <a:pt x="3987808" y="1663797"/>
                </a:cubicBezTo>
                <a:cubicBezTo>
                  <a:pt x="3991786" y="1536514"/>
                  <a:pt x="4015157" y="1256392"/>
                  <a:pt x="3987808" y="1092297"/>
                </a:cubicBezTo>
                <a:cubicBezTo>
                  <a:pt x="3984060" y="1069810"/>
                  <a:pt x="3971667" y="1049629"/>
                  <a:pt x="3962408" y="1028797"/>
                </a:cubicBezTo>
                <a:cubicBezTo>
                  <a:pt x="3891218" y="868619"/>
                  <a:pt x="3986902" y="1102731"/>
                  <a:pt x="3911608" y="914497"/>
                </a:cubicBezTo>
                <a:cubicBezTo>
                  <a:pt x="3899777" y="843510"/>
                  <a:pt x="3898878" y="820434"/>
                  <a:pt x="3873508" y="749397"/>
                </a:cubicBezTo>
                <a:cubicBezTo>
                  <a:pt x="3854526" y="696246"/>
                  <a:pt x="3834221" y="658122"/>
                  <a:pt x="3810008" y="609697"/>
                </a:cubicBezTo>
                <a:cubicBezTo>
                  <a:pt x="3779900" y="459156"/>
                  <a:pt x="3819474" y="615122"/>
                  <a:pt x="3771908" y="508097"/>
                </a:cubicBezTo>
                <a:cubicBezTo>
                  <a:pt x="3761034" y="483631"/>
                  <a:pt x="3754975" y="457297"/>
                  <a:pt x="3746508" y="431897"/>
                </a:cubicBezTo>
                <a:cubicBezTo>
                  <a:pt x="3742275" y="419197"/>
                  <a:pt x="3741234" y="404936"/>
                  <a:pt x="3733808" y="393797"/>
                </a:cubicBezTo>
                <a:cubicBezTo>
                  <a:pt x="3716875" y="368397"/>
                  <a:pt x="3692661" y="346557"/>
                  <a:pt x="3683008" y="317597"/>
                </a:cubicBezTo>
                <a:cubicBezTo>
                  <a:pt x="3668477" y="274005"/>
                  <a:pt x="3670651" y="267140"/>
                  <a:pt x="3632208" y="228697"/>
                </a:cubicBezTo>
                <a:cubicBezTo>
                  <a:pt x="3621415" y="217904"/>
                  <a:pt x="3606808" y="211764"/>
                  <a:pt x="3594108" y="203297"/>
                </a:cubicBezTo>
                <a:cubicBezTo>
                  <a:pt x="3526375" y="101697"/>
                  <a:pt x="3615275" y="224464"/>
                  <a:pt x="3530608" y="139797"/>
                </a:cubicBezTo>
                <a:cubicBezTo>
                  <a:pt x="3519815" y="129004"/>
                  <a:pt x="3517127" y="111232"/>
                  <a:pt x="3505208" y="101697"/>
                </a:cubicBezTo>
                <a:cubicBezTo>
                  <a:pt x="3494755" y="93334"/>
                  <a:pt x="3479082" y="94984"/>
                  <a:pt x="3467108" y="88997"/>
                </a:cubicBezTo>
                <a:cubicBezTo>
                  <a:pt x="3453456" y="82171"/>
                  <a:pt x="3442660" y="70423"/>
                  <a:pt x="3429008" y="63597"/>
                </a:cubicBezTo>
                <a:cubicBezTo>
                  <a:pt x="3417034" y="57610"/>
                  <a:pt x="3402882" y="56884"/>
                  <a:pt x="3390908" y="50897"/>
                </a:cubicBezTo>
                <a:cubicBezTo>
                  <a:pt x="3377256" y="44071"/>
                  <a:pt x="3366460" y="32323"/>
                  <a:pt x="3352808" y="25497"/>
                </a:cubicBezTo>
                <a:cubicBezTo>
                  <a:pt x="3340834" y="19510"/>
                  <a:pt x="3327580" y="16475"/>
                  <a:pt x="3314708" y="12797"/>
                </a:cubicBezTo>
                <a:cubicBezTo>
                  <a:pt x="3263071" y="-1956"/>
                  <a:pt x="3277784" y="97"/>
                  <a:pt x="3238508" y="97"/>
                </a:cubicBezTo>
                <a:lnTo>
                  <a:pt x="3352808" y="12797"/>
                </a:lnTo>
                <a:lnTo>
                  <a:pt x="3238508" y="76297"/>
                </a:lnTo>
              </a:path>
            </a:pathLst>
          </a:custGeom>
          <a:solidFill>
            <a:srgbClr val="C55A11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Point Cloud </a:t>
            </a:r>
            <a:r>
              <a:rPr lang="en-GB" dirty="0"/>
              <a:t>Server:</a:t>
            </a:r>
            <a:br>
              <a:rPr lang="en-GB" dirty="0"/>
            </a:br>
            <a:r>
              <a:rPr lang="en-GB" dirty="0"/>
              <a:t>Data for </a:t>
            </a:r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5285213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8" y="942975"/>
            <a:ext cx="4636081" cy="32440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44" y="4310530"/>
            <a:ext cx="3882883" cy="204582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88754" y="3986934"/>
            <a:ext cx="37650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/>
              <a:t>BNF, </a:t>
            </a:r>
            <a:r>
              <a:rPr lang="en-GB" sz="700" dirty="0" err="1" smtClean="0"/>
              <a:t>Gallica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marL="914400" lvl="2" indent="0">
              <a:spcBef>
                <a:spcPts val="0"/>
              </a:spcBef>
              <a:buNone/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need a service!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7728280" y="3865567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9"/>
          <a:stretch/>
        </p:blipFill>
        <p:spPr>
          <a:xfrm>
            <a:off x="2217578" y="2430906"/>
            <a:ext cx="8399622" cy="4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37797"/>
          <a:stretch/>
        </p:blipFill>
        <p:spPr>
          <a:xfrm>
            <a:off x="2211321" y="3525445"/>
            <a:ext cx="9276106" cy="2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5169911"/>
            <a:ext cx="4000468" cy="1243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3396450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3413305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968379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350013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4098626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915389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541757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2927928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2948479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620959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750500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540326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759275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558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26889"/>
            <a:ext cx="10038163" cy="3663892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6073478"/>
            <a:ext cx="1292225" cy="7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533900" y="6073478"/>
            <a:ext cx="608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Paul </a:t>
            </a:r>
            <a:r>
              <a:rPr lang="en-GB" dirty="0" err="1" smtClean="0">
                <a:latin typeface="+mj-lt"/>
              </a:rPr>
              <a:t>Blottiere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</a:t>
            </a:r>
            <a:r>
              <a:rPr lang="en-GB" dirty="0" smtClean="0"/>
              <a:t>and streets are carefully 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Visualisation</a:t>
            </a:r>
          </a:p>
          <a:p>
            <a:r>
              <a:rPr lang="en-GB" dirty="0" smtClean="0"/>
              <a:t>Analysis</a:t>
            </a:r>
          </a:p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46" y="1489284"/>
            <a:ext cx="3253338" cy="17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88" y="3583701"/>
            <a:ext cx="2900654" cy="11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823" b="52369"/>
          <a:stretch/>
        </p:blipFill>
        <p:spPr>
          <a:xfrm>
            <a:off x="2230510" y="2910798"/>
            <a:ext cx="9671088" cy="28434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Focus on the whole management problem, easy to use</a:t>
            </a:r>
          </a:p>
          <a:p>
            <a:pPr lvl="1"/>
            <a:r>
              <a:rPr lang="en-US" dirty="0" smtClean="0"/>
              <a:t>Very advanced filtering</a:t>
            </a:r>
          </a:p>
          <a:p>
            <a:pPr lvl="1"/>
            <a:r>
              <a:rPr lang="en-US" dirty="0" smtClean="0"/>
              <a:t>Easy processing: toward point cloud as a service</a:t>
            </a:r>
          </a:p>
          <a:p>
            <a:r>
              <a:rPr lang="en-US" dirty="0" smtClean="0"/>
              <a:t>LOD</a:t>
            </a:r>
          </a:p>
          <a:p>
            <a:pPr lvl="1"/>
            <a:r>
              <a:rPr lang="en-US" dirty="0" smtClean="0"/>
              <a:t>Implicit: simple and efficient</a:t>
            </a:r>
          </a:p>
          <a:p>
            <a:pPr lvl="1"/>
            <a:r>
              <a:rPr lang="en-US" dirty="0" smtClean="0"/>
              <a:t>Easy to use in other settings</a:t>
            </a:r>
          </a:p>
          <a:p>
            <a:pPr lvl="1"/>
            <a:r>
              <a:rPr lang="en-US" dirty="0" smtClean="0"/>
              <a:t>Demonstrating point cloud streaming: toward p.c.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sz="3200" b="1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level, not point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relies on ordering the points !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have to use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May be slow to build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err="1" smtClean="0"/>
              <a:t>StreetGen</a:t>
            </a:r>
            <a:endParaRPr lang="en-US" dirty="0" smtClean="0"/>
          </a:p>
          <a:p>
            <a:pPr lvl="1"/>
            <a:r>
              <a:rPr lang="en-US" dirty="0" smtClean="0"/>
              <a:t>Simple model, everything in database</a:t>
            </a:r>
          </a:p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Easy edit with any GIS soft</a:t>
            </a:r>
          </a:p>
          <a:p>
            <a:r>
              <a:rPr lang="en-US" dirty="0" err="1" smtClean="0"/>
              <a:t>Optimisation</a:t>
            </a:r>
            <a:endParaRPr lang="en-US" dirty="0" smtClean="0"/>
          </a:p>
          <a:p>
            <a:pPr lvl="1"/>
            <a:r>
              <a:rPr lang="en-US" dirty="0" err="1" smtClean="0"/>
              <a:t>Optimise</a:t>
            </a:r>
            <a:r>
              <a:rPr lang="en-US" dirty="0" smtClean="0"/>
              <a:t> at whole </a:t>
            </a:r>
            <a:r>
              <a:rPr lang="en-US" dirty="0" err="1" smtClean="0"/>
              <a:t>paris</a:t>
            </a:r>
            <a:r>
              <a:rPr lang="en-US" dirty="0" smtClean="0"/>
              <a:t> scale, works with any observation</a:t>
            </a:r>
          </a:p>
          <a:p>
            <a:r>
              <a:rPr lang="en-US" dirty="0" smtClean="0"/>
              <a:t>Point Cloud Server</a:t>
            </a:r>
          </a:p>
          <a:p>
            <a:pPr lvl="1"/>
            <a:r>
              <a:rPr lang="en-US" dirty="0" smtClean="0"/>
              <a:t>Manage point cloud, point cloud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272583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err="1" smtClean="0"/>
              <a:t>StreetGen</a:t>
            </a:r>
            <a:endParaRPr lang="en-GB" dirty="0" smtClean="0"/>
          </a:p>
          <a:p>
            <a:pPr lvl="1"/>
            <a:r>
              <a:rPr lang="en-GB" dirty="0" smtClean="0"/>
              <a:t>Model too simple</a:t>
            </a:r>
          </a:p>
          <a:p>
            <a:pPr lvl="1"/>
            <a:r>
              <a:rPr lang="en-GB" dirty="0" smtClean="0"/>
              <a:t>Interaction limited to simple mechanisms</a:t>
            </a:r>
          </a:p>
          <a:p>
            <a:pPr lvl="1"/>
            <a:r>
              <a:rPr lang="en-GB" dirty="0" smtClean="0"/>
              <a:t>Optimise only a part of the model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Point </a:t>
            </a:r>
            <a:r>
              <a:rPr lang="en-GB" dirty="0"/>
              <a:t>Cloud Server 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Must group points into meaningful groups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6792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Visualisation </a:t>
            </a:r>
          </a:p>
          <a:p>
            <a:pPr lvl="1"/>
            <a:r>
              <a:rPr lang="en-GB" dirty="0" smtClean="0"/>
              <a:t>map / 3D model</a:t>
            </a:r>
          </a:p>
          <a:p>
            <a:pPr lvl="1"/>
            <a:r>
              <a:rPr lang="en-GB" dirty="0" smtClean="0"/>
              <a:t>Consultation / communication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96" y="3924300"/>
            <a:ext cx="2797175" cy="279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617134" y="1532965"/>
            <a:ext cx="6438618" cy="518851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856562" y="6235740"/>
            <a:ext cx="16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Thales TVNG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j-lt"/>
              </a:rPr>
              <a:t>Visualisation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analysis / 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0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4"/>
            <a:ext cx="8127110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For the moment: low level information, but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All cars will need a shared high level road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32964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76176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 Cities are evolving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are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Café terrace: day/night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Garbage bin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(parking behaviour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To understand city </a:t>
            </a:r>
            <a:r>
              <a:rPr lang="en-GB" dirty="0" err="1" smtClean="0">
                <a:sym typeface="Wingdings" panose="05000000000000000000" pitchFamily="2" charset="2"/>
              </a:rPr>
              <a:t>evolutionsstudy</a:t>
            </a:r>
            <a:r>
              <a:rPr lang="en-GB" dirty="0" smtClean="0">
                <a:sym typeface="Wingdings" panose="05000000000000000000" pitchFamily="2" charset="2"/>
              </a:rPr>
              <a:t>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(my current work)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154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10160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need illustrations and splitting slides</a:t>
            </a:r>
          </a:p>
          <a:p>
            <a:r>
              <a:rPr lang="en-GB" dirty="0" smtClean="0"/>
              <a:t>Solve the </a:t>
            </a:r>
            <a:r>
              <a:rPr lang="en-GB" dirty="0" err="1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16422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Past</a:t>
            </a:r>
          </a:p>
          <a:p>
            <a:pPr lvl="1"/>
            <a:r>
              <a:rPr lang="en-GB" dirty="0" smtClean="0"/>
              <a:t>Present</a:t>
            </a:r>
          </a:p>
          <a:p>
            <a:pPr lvl="1"/>
            <a:r>
              <a:rPr lang="en-GB" dirty="0" smtClean="0"/>
              <a:t>planning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1410712"/>
            <a:ext cx="6905884" cy="52686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217246" y="6242379"/>
            <a:ext cx="63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Apur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latin typeface="+mj-lt"/>
              </a:rPr>
              <a:t>analysis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</a:t>
            </a:r>
            <a:r>
              <a:rPr lang="en-GB" dirty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6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 - le besoin de réduire l'information pour pouvoir passer plus de temps à expliquer certains </a:t>
            </a:r>
            <a:r>
              <a:rPr lang="fr-FR" dirty="0" smtClean="0"/>
              <a:t>schémas</a:t>
            </a:r>
            <a:endParaRPr lang="fr-FR" dirty="0"/>
          </a:p>
          <a:p>
            <a:r>
              <a:rPr lang="fr-FR" dirty="0"/>
              <a:t> - le besoin de fluidifier certaines transitions (notamment la transition nécessaire vu que le Point Cloud Server se retrouve à la fin)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163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4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164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3632200" y="2817090"/>
            <a:ext cx="6451600" cy="293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bonus: schema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2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1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Traffic / pollution / noise …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  <p:pic>
        <p:nvPicPr>
          <p:cNvPr id="3074" name="Picture 2" descr="http://www.aria.fr/projets/aircity/images/visuweb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2714" r="15080"/>
          <a:stretch/>
        </p:blipFill>
        <p:spPr bwMode="auto">
          <a:xfrm>
            <a:off x="1845234" y="2528962"/>
            <a:ext cx="4762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5234" y="5710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/>
              <a:t>Air city: pollution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8" y="2528962"/>
            <a:ext cx="5277921" cy="32814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70598" y="5759676"/>
            <a:ext cx="1793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err="1" smtClean="0"/>
              <a:t>Ifstar</a:t>
            </a:r>
            <a:r>
              <a:rPr lang="en-GB" dirty="0" smtClean="0"/>
              <a:t> : noise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</a:t>
            </a:r>
            <a:r>
              <a:rPr lang="en-GB" dirty="0" smtClean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analysis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/ </a:t>
            </a:r>
            <a:r>
              <a:rPr lang="en-GB" dirty="0">
                <a:latin typeface="+mj-lt"/>
              </a:rPr>
              <a:t>simulation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2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0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  <a:p>
            <a:r>
              <a:rPr lang="en-US" dirty="0" smtClean="0"/>
              <a:t>No other parameter for road width reduction control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1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" y="0"/>
            <a:ext cx="12160913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40" y="1994504"/>
            <a:ext cx="7831094" cy="476391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example of interactive map tracking usefulness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174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1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1124999"/>
            <a:ext cx="5120378" cy="272996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4009554"/>
            <a:ext cx="5120378" cy="27193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4678823" cy="4643998"/>
          </a:xfrm>
        </p:spPr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718351" cy="4643998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smtClean="0"/>
              <a:t>«  </a:t>
            </a:r>
            <a:r>
              <a:rPr lang="fr-FR" dirty="0" err="1" smtClean="0"/>
              <a:t>street</a:t>
            </a:r>
            <a:r>
              <a:rPr lang="fr-FR" dirty="0" smtClean="0"/>
              <a:t>»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smtClean="0"/>
              <a:t>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84" y="925911"/>
            <a:ext cx="2783066" cy="18270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6" y="2845035"/>
            <a:ext cx="2209548" cy="16193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48836" r="18386" b="4861"/>
          <a:stretch/>
        </p:blipFill>
        <p:spPr>
          <a:xfrm>
            <a:off x="8258892" y="4600888"/>
            <a:ext cx="3828358" cy="20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90" y="1317697"/>
            <a:ext cx="8008887" cy="47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18" y="1330397"/>
            <a:ext cx="8008887" cy="4770293"/>
          </a:xfrm>
          <a:prstGeom prst="rect">
            <a:avLst/>
          </a:prstGeom>
        </p:spPr>
      </p:pic>
      <p:sp>
        <p:nvSpPr>
          <p:cNvPr id="10" name="Rectangle 9">
            <a:hlinkClick r:id="rId4"/>
          </p:cNvPr>
          <p:cNvSpPr/>
          <p:nvPr/>
        </p:nvSpPr>
        <p:spPr>
          <a:xfrm>
            <a:off x="1980319" y="44359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hlinkClick r:id="rId5"/>
          </p:cNvPr>
          <p:cNvSpPr/>
          <p:nvPr/>
        </p:nvSpPr>
        <p:spPr>
          <a:xfrm>
            <a:off x="1980319" y="39738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1971099" y="3058465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7"/>
          </p:cNvPr>
          <p:cNvSpPr/>
          <p:nvPr/>
        </p:nvSpPr>
        <p:spPr>
          <a:xfrm>
            <a:off x="1980319" y="2647989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>
            <a:hlinkClick r:id="rId8"/>
          </p:cNvPr>
          <p:cNvSpPr/>
          <p:nvPr/>
        </p:nvSpPr>
        <p:spPr>
          <a:xfrm>
            <a:off x="1980319" y="554564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hlinkClick r:id="rId9"/>
          </p:cNvPr>
          <p:cNvSpPr/>
          <p:nvPr/>
        </p:nvSpPr>
        <p:spPr>
          <a:xfrm>
            <a:off x="1980319" y="517787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hlinkClick r:id="rId10"/>
          </p:cNvPr>
          <p:cNvSpPr/>
          <p:nvPr/>
        </p:nvSpPr>
        <p:spPr>
          <a:xfrm>
            <a:off x="2892993" y="1348128"/>
            <a:ext cx="936475" cy="286413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rId11"/>
          </p:cNvPr>
          <p:cNvSpPr/>
          <p:nvPr/>
        </p:nvSpPr>
        <p:spPr>
          <a:xfrm>
            <a:off x="1980320" y="1348128"/>
            <a:ext cx="909848" cy="29083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1980319" y="1659491"/>
            <a:ext cx="1314011" cy="25436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Montoya2014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13"/>
          </p:cNvPr>
          <p:cNvSpPr/>
          <p:nvPr/>
        </p:nvSpPr>
        <p:spPr>
          <a:xfrm>
            <a:off x="1971099" y="1921054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94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"/>
          <p:cNvSpPr>
            <a:spLocks noGrp="1"/>
          </p:cNvSpPr>
          <p:nvPr>
            <p:ph idx="1"/>
          </p:nvPr>
        </p:nvSpPr>
        <p:spPr>
          <a:xfrm>
            <a:off x="795374" y="826904"/>
            <a:ext cx="5992307" cy="4643998"/>
          </a:xfrm>
        </p:spPr>
        <p:txBody>
          <a:bodyPr/>
          <a:lstStyle/>
          <a:p>
            <a:r>
              <a:rPr lang="fr-FR" dirty="0" err="1" smtClean="0"/>
              <a:t>Procedural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>:</a:t>
            </a:r>
          </a:p>
          <a:p>
            <a:r>
              <a:rPr lang="fr-FR" dirty="0" smtClean="0"/>
              <a:t>Have a mode of </a:t>
            </a:r>
            <a:r>
              <a:rPr lang="fr-FR" dirty="0" err="1" smtClean="0"/>
              <a:t>streets</a:t>
            </a:r>
            <a:r>
              <a:rPr lang="fr-FR" dirty="0" smtClean="0"/>
              <a:t>!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519" y="2136830"/>
            <a:ext cx="6843099" cy="465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918" r="60703" b="24431"/>
          <a:stretch/>
        </p:blipFill>
        <p:spPr>
          <a:xfrm>
            <a:off x="2009055" y="2724546"/>
            <a:ext cx="3760403" cy="4115719"/>
          </a:xfrm>
          <a:prstGeom prst="rect">
            <a:avLst/>
          </a:prstGeom>
        </p:spPr>
      </p:pic>
      <p:sp>
        <p:nvSpPr>
          <p:cNvPr id="11" name="Rectangle 10">
            <a:hlinkClick r:id="rId4"/>
          </p:cNvPr>
          <p:cNvSpPr/>
          <p:nvPr/>
        </p:nvSpPr>
        <p:spPr>
          <a:xfrm>
            <a:off x="2009055" y="238271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98" y="1772016"/>
            <a:ext cx="5286000" cy="4293103"/>
          </a:xfrm>
          <a:prstGeom prst="rect">
            <a:avLst/>
          </a:prstGeom>
        </p:spPr>
      </p:pic>
      <p:sp>
        <p:nvSpPr>
          <p:cNvPr id="13" name="Rectangle 12">
            <a:hlinkClick r:id="rId7"/>
          </p:cNvPr>
          <p:cNvSpPr/>
          <p:nvPr/>
        </p:nvSpPr>
        <p:spPr>
          <a:xfrm>
            <a:off x="6804129" y="6109078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230620" y="6060952"/>
            <a:ext cx="2852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smtClean="0"/>
              <a:t>aerial images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14" y="4539116"/>
            <a:ext cx="9886869" cy="223385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369973" y="658634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4"/>
          </p:cNvPr>
          <p:cNvSpPr/>
          <p:nvPr/>
        </p:nvSpPr>
        <p:spPr>
          <a:xfrm>
            <a:off x="2320869" y="4150745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1505452"/>
            <a:ext cx="2739175" cy="26471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61" y="1508396"/>
            <a:ext cx="2926746" cy="2647268"/>
          </a:xfrm>
          <a:prstGeom prst="rect">
            <a:avLst/>
          </a:prstGeom>
        </p:spPr>
      </p:pic>
      <p:sp>
        <p:nvSpPr>
          <p:cNvPr id="22" name="Rectangle 21">
            <a:hlinkClick r:id="rId7"/>
          </p:cNvPr>
          <p:cNvSpPr/>
          <p:nvPr/>
        </p:nvSpPr>
        <p:spPr>
          <a:xfrm>
            <a:off x="9756056" y="1232083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516780" y="4150745"/>
            <a:ext cx="538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High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low recall + low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high recall + F* (includes cost)</a:t>
            </a:r>
            <a:endParaRPr lang="en-GB" sz="1200" dirty="0">
              <a:latin typeface="+mj-l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4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992742" y="205197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992742" y="6042870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56" y="2434109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202546" y="3941949"/>
            <a:ext cx="692727" cy="10806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9310255" y="1699812"/>
            <a:ext cx="73890" cy="434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695635" y="1677988"/>
            <a:ext cx="487836" cy="442361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0623734" y="1716450"/>
            <a:ext cx="90448" cy="435873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10678919" y="1673396"/>
            <a:ext cx="665525" cy="296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08200" y="4518744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6145991" y="5318021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969660" y="1643885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178551" y="5815185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9" b="35080"/>
          <a:stretch/>
        </p:blipFill>
        <p:spPr>
          <a:xfrm>
            <a:off x="2193227" y="2120900"/>
            <a:ext cx="9728879" cy="2349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32515" r="61026" b="46184"/>
          <a:stretch/>
        </p:blipFill>
        <p:spPr>
          <a:xfrm>
            <a:off x="7722004" y="4858132"/>
            <a:ext cx="1778000" cy="787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simulation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65674" r="70065" b="-1914"/>
          <a:stretch/>
        </p:blipFill>
        <p:spPr>
          <a:xfrm>
            <a:off x="9656752" y="4681214"/>
            <a:ext cx="2244845" cy="22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700614" y="4169646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5072833" y="2550626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094234" y="427643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24080" y="4343681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7" y="4511477"/>
            <a:ext cx="7017327" cy="2346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49" y="1081114"/>
            <a:ext cx="5800751" cy="32938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Traffic simulation 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Procedural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90" y="1449532"/>
            <a:ext cx="8008887" cy="47702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22" name="Espace réservé du contenu 21"/>
          <p:cNvSpPr>
            <a:spLocks noGrp="1"/>
          </p:cNvSpPr>
          <p:nvPr>
            <p:ph idx="1"/>
          </p:nvPr>
        </p:nvSpPr>
        <p:spPr>
          <a:xfrm>
            <a:off x="5994400" y="4168775"/>
            <a:ext cx="1879600" cy="50482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Our work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à coins arrondis 4"/>
          <p:cNvSpPr/>
          <p:nvPr/>
        </p:nvSpPr>
        <p:spPr>
          <a:xfrm>
            <a:off x="3009900" y="1219200"/>
            <a:ext cx="2527300" cy="525780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à coins arrondis 20"/>
          <p:cNvSpPr/>
          <p:nvPr/>
        </p:nvSpPr>
        <p:spPr>
          <a:xfrm>
            <a:off x="8743402" y="2679700"/>
            <a:ext cx="2933093" cy="367665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>
            <a:off x="5994400" y="4305300"/>
            <a:ext cx="2374900" cy="1181100"/>
          </a:xfrm>
          <a:prstGeom prst="rightArrow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6"/>
          <a:stretch/>
        </p:blipFill>
        <p:spPr>
          <a:xfrm>
            <a:off x="6406602" y="1544883"/>
            <a:ext cx="1661671" cy="23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mtClean="0"/>
              <a:t>Goals?</a:t>
            </a:r>
          </a:p>
          <a:p>
            <a:pPr lvl="2"/>
            <a:r>
              <a:rPr lang="en-GB" smtClean="0"/>
              <a:t>A generic, simple street model</a:t>
            </a:r>
          </a:p>
          <a:p>
            <a:pPr lvl="2"/>
            <a:r>
              <a:rPr lang="en-GB" smtClean="0"/>
              <a:t>Use it to model Paris streets</a:t>
            </a:r>
          </a:p>
          <a:p>
            <a:pPr lvl="2"/>
            <a:r>
              <a:rPr lang="en-GB" smtClean="0"/>
              <a:t>Model used for various outputs (analysis/ 3D visu / traffic simulation...)</a:t>
            </a:r>
          </a:p>
          <a:p>
            <a:pPr lvl="2"/>
            <a:endParaRPr lang="en-GB" smtClean="0"/>
          </a:p>
          <a:p>
            <a:pPr lvl="1"/>
            <a:r>
              <a:rPr lang="en-GB" smtClean="0"/>
              <a:t>Our approach:</a:t>
            </a:r>
          </a:p>
          <a:p>
            <a:pPr lvl="2"/>
            <a:r>
              <a:rPr lang="en-GB" smtClean="0"/>
              <a:t>based on road axis, use simple hypothesis to amplify</a:t>
            </a:r>
          </a:p>
          <a:p>
            <a:pPr lvl="2"/>
            <a:r>
              <a:rPr lang="en-GB" smtClean="0"/>
              <a:t>use a RDBMS (=database)</a:t>
            </a:r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 StreetGen : design principle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1223" y="4470400"/>
            <a:ext cx="2477293" cy="2477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045345"/>
            <a:ext cx="9927665" cy="561923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model for </a:t>
            </a:r>
            <a:r>
              <a:rPr lang="en-US" dirty="0" smtClean="0"/>
              <a:t>most streets</a:t>
            </a:r>
            <a:endParaRPr lang="en-US" dirty="0"/>
          </a:p>
          <a:p>
            <a:r>
              <a:rPr lang="en-US" dirty="0" smtClean="0"/>
              <a:t>Streets are : structured by axis |constant/varying</a:t>
            </a:r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062083"/>
            <a:ext cx="9017001" cy="4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8" y="1709738"/>
            <a:ext cx="10316837" cy="47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</a:t>
            </a:r>
            <a:r>
              <a:rPr lang="en-GB" dirty="0" smtClean="0"/>
              <a:t>model: </a:t>
            </a:r>
          </a:p>
          <a:p>
            <a:pPr lvl="2"/>
            <a:r>
              <a:rPr lang="en-GB" dirty="0" smtClean="0"/>
              <a:t>axes + width </a:t>
            </a:r>
            <a:r>
              <a:rPr lang="en-GB" dirty="0" smtClean="0">
                <a:sym typeface="Wingdings" panose="05000000000000000000" pitchFamily="2" charset="2"/>
              </a:rPr>
              <a:t>+ radius circle </a:t>
            </a:r>
            <a:r>
              <a:rPr lang="en-GB" dirty="0" err="1" smtClean="0">
                <a:sym typeface="Wingdings" panose="05000000000000000000" pitchFamily="2" charset="2"/>
              </a:rPr>
              <a:t>center</a:t>
            </a:r>
            <a:r>
              <a:rPr lang="en-GB" dirty="0" smtClean="0">
                <a:sym typeface="Wingdings" panose="05000000000000000000" pitchFamily="2" charset="2"/>
              </a:rPr>
              <a:t>  section + intersection+ lane+…</a:t>
            </a:r>
            <a:endParaRPr lang="en-GB" dirty="0" smtClean="0"/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32102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Classical processing method: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Change? </a:t>
            </a:r>
            <a:r>
              <a:rPr lang="en-GB" dirty="0" smtClean="0">
                <a:sym typeface="Wingdings" panose="05000000000000000000" pitchFamily="2" charset="2"/>
              </a:rPr>
              <a:t> redo everything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Several user  no sharing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rganigramme : Multidocument 3"/>
          <p:cNvSpPr/>
          <p:nvPr/>
        </p:nvSpPr>
        <p:spPr>
          <a:xfrm>
            <a:off x="2324100" y="2754745"/>
            <a:ext cx="2133600" cy="1348510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Input data</a:t>
            </a:r>
            <a:endParaRPr lang="en-GB" dirty="0"/>
          </a:p>
        </p:txBody>
      </p:sp>
      <p:sp>
        <p:nvSpPr>
          <p:cNvPr id="5" name="Organigramme : Processus 4"/>
          <p:cNvSpPr/>
          <p:nvPr/>
        </p:nvSpPr>
        <p:spPr>
          <a:xfrm>
            <a:off x="5549900" y="2705100"/>
            <a:ext cx="2311400" cy="1333500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Method</a:t>
            </a:r>
            <a:endParaRPr lang="en-GB" dirty="0"/>
          </a:p>
        </p:txBody>
      </p:sp>
      <p:sp>
        <p:nvSpPr>
          <p:cNvPr id="16" name="Organigramme : Multidocument 15"/>
          <p:cNvSpPr/>
          <p:nvPr/>
        </p:nvSpPr>
        <p:spPr>
          <a:xfrm>
            <a:off x="8953500" y="2817090"/>
            <a:ext cx="2133600" cy="1348510"/>
          </a:xfrm>
          <a:prstGeom prst="flowChartMultidocumen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Output data (street model)</a:t>
            </a:r>
            <a:endParaRPr lang="en-GB" dirty="0"/>
          </a:p>
        </p:txBody>
      </p:sp>
      <p:sp>
        <p:nvSpPr>
          <p:cNvPr id="7" name="Flèche droite 6"/>
          <p:cNvSpPr/>
          <p:nvPr/>
        </p:nvSpPr>
        <p:spPr>
          <a:xfrm>
            <a:off x="4686300" y="3149600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18" name="Flèche droite 17"/>
          <p:cNvSpPr/>
          <p:nvPr/>
        </p:nvSpPr>
        <p:spPr>
          <a:xfrm>
            <a:off x="8035366" y="3172188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input data + method + results in a database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3394" y="3196787"/>
            <a:ext cx="3661213" cy="3661213"/>
          </a:xfrm>
          <a:prstGeom prst="rect">
            <a:avLst/>
          </a:prstGeom>
          <a:noFill/>
        </p:spPr>
      </p:pic>
      <p:sp>
        <p:nvSpPr>
          <p:cNvPr id="42" name="Rectangle à coins arrondis 41"/>
          <p:cNvSpPr/>
          <p:nvPr/>
        </p:nvSpPr>
        <p:spPr>
          <a:xfrm>
            <a:off x="5440351" y="5806113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43" name="ZoneTexte 42"/>
          <p:cNvSpPr txBox="1"/>
          <p:nvPr/>
        </p:nvSpPr>
        <p:spPr>
          <a:xfrm>
            <a:off x="5605145" y="4973603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rot="5400000">
            <a:off x="6345350" y="50865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rot="5400000">
            <a:off x="6345350" y="56612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à coins arrondis 46"/>
          <p:cNvSpPr/>
          <p:nvPr/>
        </p:nvSpPr>
        <p:spPr>
          <a:xfrm>
            <a:off x="5354219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6677551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6582" y="2273649"/>
            <a:ext cx="3661213" cy="3661213"/>
          </a:xfrm>
          <a:prstGeom prst="rect">
            <a:avLst/>
          </a:prstGeom>
          <a:noFill/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input data + method + results in a RDBMS(database)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9"/>
          <p:cNvSpPr/>
          <p:nvPr/>
        </p:nvSpPr>
        <p:spPr>
          <a:xfrm>
            <a:off x="7943539" y="4882975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4018891" y="2300444"/>
            <a:ext cx="8175215" cy="3849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058012" y="4595625"/>
            <a:ext cx="1992602" cy="892697"/>
            <a:chOff x="2857488" y="5500702"/>
            <a:chExt cx="2038360" cy="1109666"/>
          </a:xfrm>
        </p:grpSpPr>
        <p:cxnSp>
          <p:nvCxnSpPr>
            <p:cNvPr id="22" name="Connecteur droit avec flèche 21"/>
            <p:cNvCxnSpPr/>
            <p:nvPr/>
          </p:nvCxnSpPr>
          <p:spPr>
            <a:xfrm rot="10800000">
              <a:off x="2857488" y="55007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 rot="10800000">
              <a:off x="3009888" y="56531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rot="10800000">
              <a:off x="3162288" y="58055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rot="10800000">
              <a:off x="3314688" y="59579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rot="10800000">
              <a:off x="3467088" y="61103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8108333" y="4050465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rot="5400000">
            <a:off x="8848538" y="41634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8848538" y="47381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Forme libre 35"/>
          <p:cNvSpPr/>
          <p:nvPr/>
        </p:nvSpPr>
        <p:spPr>
          <a:xfrm>
            <a:off x="5960256" y="3852346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orme libre 36"/>
          <p:cNvSpPr/>
          <p:nvPr/>
        </p:nvSpPr>
        <p:spPr>
          <a:xfrm>
            <a:off x="5988178" y="390598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025434" y="396345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>
            <a:off x="6058012" y="402092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2855002" y="3742054"/>
            <a:ext cx="2745125" cy="1144641"/>
            <a:chOff x="636535" y="1071546"/>
            <a:chExt cx="2745125" cy="1144641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636535" y="1081683"/>
              <a:ext cx="1470854" cy="1134504"/>
              <a:chOff x="1493791" y="1796063"/>
              <a:chExt cx="1470854" cy="113450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493791" y="1796063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708105" y="1867501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953553" y="1923449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184804" y="1979397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7857407" y="3165504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180739" y="3155237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40709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4835479"/>
            <a:chOff x="2759188" y="1816965"/>
            <a:chExt cx="8715375" cy="4286250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309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400000">
            <a:off x="2243968" y="375860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377136" y="431347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Road surface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074"/>
          <a:stretch/>
        </p:blipFill>
        <p:spPr>
          <a:xfrm>
            <a:off x="2745163" y="1353578"/>
            <a:ext cx="7986337" cy="26320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54"/>
          <a:stretch/>
        </p:blipFill>
        <p:spPr>
          <a:xfrm>
            <a:off x="4152797" y="3985671"/>
            <a:ext cx="5700337" cy="28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OK</a:t>
            </a:r>
          </a:p>
          <a:p>
            <a:pPr marL="0" indent="0">
              <a:buNone/>
            </a:pPr>
            <a:r>
              <a:rPr lang="en-US" dirty="0" smtClean="0"/>
              <a:t>Robust</a:t>
            </a:r>
          </a:p>
          <a:p>
            <a:pPr marL="0" indent="0">
              <a:buNone/>
            </a:pPr>
            <a:r>
              <a:rPr lang="en-US" dirty="0" smtClean="0"/>
              <a:t>Generic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1" y="727137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5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  <a:p>
            <a:pPr lvl="1"/>
            <a:r>
              <a:rPr lang="en-US" dirty="0" smtClean="0"/>
              <a:t>Direction coherent with lane direction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</a:p>
          <a:p>
            <a:pPr lvl="1"/>
            <a:r>
              <a:rPr lang="en-US" dirty="0" smtClean="0"/>
              <a:t>Norms : </a:t>
            </a:r>
            <a:r>
              <a:rPr lang="fr-FR" dirty="0"/>
              <a:t>Instruction Interministérielle sur la signalisation </a:t>
            </a:r>
            <a:r>
              <a:rPr lang="fr-FR" dirty="0" smtClean="0"/>
              <a:t>routière 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</a:t>
            </a:r>
            <a:r>
              <a:rPr lang="en-US" dirty="0" smtClean="0"/>
              <a:t>…)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33" y="3977264"/>
            <a:ext cx="1304925" cy="18573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08" y="5739389"/>
            <a:ext cx="1571625" cy="11715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958" y="1317768"/>
            <a:ext cx="1219200" cy="12668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44" y="4188049"/>
            <a:ext cx="2009160" cy="26699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33" y="4905952"/>
            <a:ext cx="1371600" cy="166687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04" y="4743450"/>
            <a:ext cx="2867025" cy="211455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77" y="1283853"/>
            <a:ext cx="1474031" cy="19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Street objects are often spatially organized (position and orientation )relatively to the street axis</a:t>
            </a:r>
          </a:p>
          <a:p>
            <a:r>
              <a:rPr lang="en-US" dirty="0" smtClean="0"/>
              <a:t>So </a:t>
            </a:r>
            <a:r>
              <a:rPr lang="en-US" dirty="0" smtClean="0"/>
              <a:t>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2" y="2560973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44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surface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results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Model simple and generic</a:t>
            </a:r>
          </a:p>
          <a:p>
            <a:r>
              <a:rPr lang="en-GB" dirty="0" smtClean="0"/>
              <a:t>OK for most of streets</a:t>
            </a:r>
            <a:endParaRPr lang="en-GB" dirty="0" smtClean="0"/>
          </a:p>
          <a:p>
            <a:r>
              <a:rPr lang="en-GB" dirty="0" smtClean="0"/>
              <a:t>Whole </a:t>
            </a:r>
            <a:r>
              <a:rPr lang="en-GB" dirty="0" smtClean="0"/>
              <a:t>Paris in 10 </a:t>
            </a:r>
            <a:r>
              <a:rPr lang="en-GB" dirty="0" smtClean="0"/>
              <a:t>min </a:t>
            </a:r>
            <a:br>
              <a:rPr lang="en-GB" dirty="0" smtClean="0"/>
            </a:br>
            <a:r>
              <a:rPr lang="en-GB" dirty="0" smtClean="0"/>
              <a:t>(2’ //)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4" y="1715527"/>
            <a:ext cx="6165142" cy="48233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591734" y="1532965"/>
            <a:ext cx="6438618" cy="518851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5"/>
            <a:ext cx="349264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/>
              <a:t>for 3D </a:t>
            </a:r>
            <a:r>
              <a:rPr lang="en-GB" dirty="0" smtClean="0"/>
              <a:t>visualisation</a:t>
            </a:r>
          </a:p>
          <a:p>
            <a:pPr lvl="1"/>
            <a:r>
              <a:rPr lang="en-GB" dirty="0" smtClean="0"/>
              <a:t>Thales </a:t>
            </a:r>
            <a:r>
              <a:rPr lang="en-GB" dirty="0" err="1" smtClean="0"/>
              <a:t>NeoDBGS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9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50206"/>
          <a:stretch/>
        </p:blipFill>
        <p:spPr>
          <a:xfrm>
            <a:off x="4283098" y="1951181"/>
            <a:ext cx="7898323" cy="49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74" y="1665288"/>
            <a:ext cx="4817105" cy="3491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08" y="3511167"/>
            <a:ext cx="6518807" cy="316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3999321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Contributions</a:t>
            </a:r>
          </a:p>
          <a:p>
            <a:r>
              <a:rPr lang="en-GB" dirty="0" smtClean="0"/>
              <a:t>Data, method, result in RDBMS</a:t>
            </a:r>
          </a:p>
          <a:p>
            <a:r>
              <a:rPr lang="en-GB" dirty="0" smtClean="0"/>
              <a:t>Robust road </a:t>
            </a:r>
            <a:r>
              <a:rPr lang="en-GB" dirty="0" smtClean="0"/>
              <a:t>surface computing</a:t>
            </a:r>
          </a:p>
          <a:p>
            <a:r>
              <a:rPr lang="en-GB" dirty="0" smtClean="0"/>
              <a:t>Fast </a:t>
            </a:r>
            <a:r>
              <a:rPr lang="en-GB" dirty="0" smtClean="0"/>
              <a:t>(interactive for few streets) &amp; </a:t>
            </a:r>
            <a:r>
              <a:rPr lang="en-GB" dirty="0" smtClean="0"/>
              <a:t>scale well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4" y="1715527"/>
            <a:ext cx="6165142" cy="48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7"/>
          <a:stretch/>
        </p:blipFill>
        <p:spPr>
          <a:xfrm>
            <a:off x="9396969" y="1401763"/>
            <a:ext cx="2760237" cy="5319712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3"/>
          <a:stretch/>
        </p:blipFill>
        <p:spPr>
          <a:xfrm>
            <a:off x="6412078" y="4025900"/>
            <a:ext cx="2984891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Input data: not precise</a:t>
            </a:r>
          </a:p>
          <a:p>
            <a:pPr lvl="1"/>
            <a:r>
              <a:rPr lang="en-GB" dirty="0" smtClean="0"/>
              <a:t>For better results, need editing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034726"/>
            <a:ext cx="10117097" cy="32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8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Graphical 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1" y="3178803"/>
            <a:ext cx="6522333" cy="31775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4533500" y="2069432"/>
            <a:ext cx="7644984" cy="4788568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r>
              <a:rPr lang="en-GB" dirty="0"/>
              <a:t> </a:t>
            </a:r>
            <a:r>
              <a:rPr lang="en-GB" dirty="0" smtClean="0"/>
              <a:t>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/>
          </a:p>
        </p:txBody>
      </p:sp>
      <p:pic>
        <p:nvPicPr>
          <p:cNvPr id="15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939" y="2516978"/>
            <a:ext cx="4279929" cy="4000504"/>
          </a:xfrm>
          <a:prstGeom prst="rect">
            <a:avLst/>
          </a:prstGeom>
          <a:noFill/>
        </p:spPr>
      </p:pic>
      <p:pic>
        <p:nvPicPr>
          <p:cNvPr id="16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868" y="2516978"/>
            <a:ext cx="4279928" cy="4000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3496443"/>
            <a:ext cx="10117097" cy="3296217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Contributions</a:t>
            </a:r>
          </a:p>
          <a:p>
            <a:pPr lvl="1"/>
            <a:r>
              <a:rPr lang="en-GB" dirty="0" smtClean="0"/>
              <a:t>New interaction paradigm</a:t>
            </a:r>
          </a:p>
          <a:p>
            <a:pPr lvl="1"/>
            <a:r>
              <a:rPr lang="en-GB" dirty="0" smtClean="0"/>
              <a:t>Works with any mapping framework</a:t>
            </a:r>
          </a:p>
          <a:p>
            <a:pPr lvl="1"/>
            <a:r>
              <a:rPr lang="en-GB" dirty="0" smtClean="0"/>
              <a:t>Generic : design pattern to manage interactions and user input</a:t>
            </a:r>
          </a:p>
          <a:p>
            <a:pPr lvl="1"/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Concept of geometric interactors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to straightforward interaction </a:t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(guessing user action is easy)</a:t>
            </a:r>
          </a:p>
          <a:p>
            <a:pPr lvl="1"/>
            <a:r>
              <a:rPr lang="en-GB" dirty="0" smtClean="0"/>
              <a:t>Old school : Hard to develop/test/maintain</a:t>
            </a:r>
          </a:p>
          <a:p>
            <a:pPr lvl="1"/>
            <a:r>
              <a:rPr lang="en-GB" dirty="0" smtClean="0"/>
              <a:t>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Forme libre 1"/>
          <p:cNvSpPr/>
          <p:nvPr/>
        </p:nvSpPr>
        <p:spPr>
          <a:xfrm>
            <a:off x="4432300" y="4457700"/>
            <a:ext cx="5940593" cy="2019300"/>
          </a:xfrm>
          <a:custGeom>
            <a:avLst/>
            <a:gdLst>
              <a:gd name="connsiteX0" fmla="*/ 5892800 w 5940593"/>
              <a:gd name="connsiteY0" fmla="*/ 76200 h 2019300"/>
              <a:gd name="connsiteX1" fmla="*/ 5892800 w 5940593"/>
              <a:gd name="connsiteY1" fmla="*/ 76200 h 2019300"/>
              <a:gd name="connsiteX2" fmla="*/ 5448300 w 5940593"/>
              <a:gd name="connsiteY2" fmla="*/ 101600 h 2019300"/>
              <a:gd name="connsiteX3" fmla="*/ 5194300 w 5940593"/>
              <a:gd name="connsiteY3" fmla="*/ 127000 h 2019300"/>
              <a:gd name="connsiteX4" fmla="*/ 4292600 w 5940593"/>
              <a:gd name="connsiteY4" fmla="*/ 101600 h 2019300"/>
              <a:gd name="connsiteX5" fmla="*/ 4102100 w 5940593"/>
              <a:gd name="connsiteY5" fmla="*/ 76200 h 2019300"/>
              <a:gd name="connsiteX6" fmla="*/ 3962400 w 5940593"/>
              <a:gd name="connsiteY6" fmla="*/ 63500 h 2019300"/>
              <a:gd name="connsiteX7" fmla="*/ 3848100 w 5940593"/>
              <a:gd name="connsiteY7" fmla="*/ 50800 h 2019300"/>
              <a:gd name="connsiteX8" fmla="*/ 3403600 w 5940593"/>
              <a:gd name="connsiteY8" fmla="*/ 25400 h 2019300"/>
              <a:gd name="connsiteX9" fmla="*/ 2730500 w 5940593"/>
              <a:gd name="connsiteY9" fmla="*/ 12700 h 2019300"/>
              <a:gd name="connsiteX10" fmla="*/ 2514600 w 5940593"/>
              <a:gd name="connsiteY10" fmla="*/ 0 h 2019300"/>
              <a:gd name="connsiteX11" fmla="*/ 2197100 w 5940593"/>
              <a:gd name="connsiteY11" fmla="*/ 25400 h 2019300"/>
              <a:gd name="connsiteX12" fmla="*/ 1854200 w 5940593"/>
              <a:gd name="connsiteY12" fmla="*/ 38100 h 2019300"/>
              <a:gd name="connsiteX13" fmla="*/ 1663700 w 5940593"/>
              <a:gd name="connsiteY13" fmla="*/ 50800 h 2019300"/>
              <a:gd name="connsiteX14" fmla="*/ 1536700 w 5940593"/>
              <a:gd name="connsiteY14" fmla="*/ 76200 h 2019300"/>
              <a:gd name="connsiteX15" fmla="*/ 1447800 w 5940593"/>
              <a:gd name="connsiteY15" fmla="*/ 101600 h 2019300"/>
              <a:gd name="connsiteX16" fmla="*/ 1333500 w 5940593"/>
              <a:gd name="connsiteY16" fmla="*/ 114300 h 2019300"/>
              <a:gd name="connsiteX17" fmla="*/ 1079500 w 5940593"/>
              <a:gd name="connsiteY17" fmla="*/ 177800 h 2019300"/>
              <a:gd name="connsiteX18" fmla="*/ 914400 w 5940593"/>
              <a:gd name="connsiteY18" fmla="*/ 203200 h 2019300"/>
              <a:gd name="connsiteX19" fmla="*/ 787400 w 5940593"/>
              <a:gd name="connsiteY19" fmla="*/ 228600 h 2019300"/>
              <a:gd name="connsiteX20" fmla="*/ 711200 w 5940593"/>
              <a:gd name="connsiteY20" fmla="*/ 254000 h 2019300"/>
              <a:gd name="connsiteX21" fmla="*/ 571500 w 5940593"/>
              <a:gd name="connsiteY21" fmla="*/ 292100 h 2019300"/>
              <a:gd name="connsiteX22" fmla="*/ 520700 w 5940593"/>
              <a:gd name="connsiteY22" fmla="*/ 304800 h 2019300"/>
              <a:gd name="connsiteX23" fmla="*/ 444500 w 5940593"/>
              <a:gd name="connsiteY23" fmla="*/ 330200 h 2019300"/>
              <a:gd name="connsiteX24" fmla="*/ 393700 w 5940593"/>
              <a:gd name="connsiteY24" fmla="*/ 368300 h 2019300"/>
              <a:gd name="connsiteX25" fmla="*/ 330200 w 5940593"/>
              <a:gd name="connsiteY25" fmla="*/ 393700 h 2019300"/>
              <a:gd name="connsiteX26" fmla="*/ 292100 w 5940593"/>
              <a:gd name="connsiteY26" fmla="*/ 419100 h 2019300"/>
              <a:gd name="connsiteX27" fmla="*/ 241300 w 5940593"/>
              <a:gd name="connsiteY27" fmla="*/ 444500 h 2019300"/>
              <a:gd name="connsiteX28" fmla="*/ 203200 w 5940593"/>
              <a:gd name="connsiteY28" fmla="*/ 482600 h 2019300"/>
              <a:gd name="connsiteX29" fmla="*/ 165100 w 5940593"/>
              <a:gd name="connsiteY29" fmla="*/ 508000 h 2019300"/>
              <a:gd name="connsiteX30" fmla="*/ 139700 w 5940593"/>
              <a:gd name="connsiteY30" fmla="*/ 546100 h 2019300"/>
              <a:gd name="connsiteX31" fmla="*/ 101600 w 5940593"/>
              <a:gd name="connsiteY31" fmla="*/ 596900 h 2019300"/>
              <a:gd name="connsiteX32" fmla="*/ 76200 w 5940593"/>
              <a:gd name="connsiteY32" fmla="*/ 647700 h 2019300"/>
              <a:gd name="connsiteX33" fmla="*/ 25400 w 5940593"/>
              <a:gd name="connsiteY33" fmla="*/ 927100 h 2019300"/>
              <a:gd name="connsiteX34" fmla="*/ 0 w 5940593"/>
              <a:gd name="connsiteY34" fmla="*/ 1155700 h 2019300"/>
              <a:gd name="connsiteX35" fmla="*/ 76200 w 5940593"/>
              <a:gd name="connsiteY35" fmla="*/ 1511300 h 2019300"/>
              <a:gd name="connsiteX36" fmla="*/ 101600 w 5940593"/>
              <a:gd name="connsiteY36" fmla="*/ 1562100 h 2019300"/>
              <a:gd name="connsiteX37" fmla="*/ 152400 w 5940593"/>
              <a:gd name="connsiteY37" fmla="*/ 1714500 h 2019300"/>
              <a:gd name="connsiteX38" fmla="*/ 254000 w 5940593"/>
              <a:gd name="connsiteY38" fmla="*/ 1841500 h 2019300"/>
              <a:gd name="connsiteX39" fmla="*/ 457200 w 5940593"/>
              <a:gd name="connsiteY39" fmla="*/ 1981200 h 2019300"/>
              <a:gd name="connsiteX40" fmla="*/ 508000 w 5940593"/>
              <a:gd name="connsiteY40" fmla="*/ 2006600 h 2019300"/>
              <a:gd name="connsiteX41" fmla="*/ 571500 w 5940593"/>
              <a:gd name="connsiteY41" fmla="*/ 2019300 h 2019300"/>
              <a:gd name="connsiteX42" fmla="*/ 800100 w 5940593"/>
              <a:gd name="connsiteY42" fmla="*/ 2006600 h 2019300"/>
              <a:gd name="connsiteX43" fmla="*/ 889000 w 5940593"/>
              <a:gd name="connsiteY43" fmla="*/ 1981200 h 2019300"/>
              <a:gd name="connsiteX44" fmla="*/ 1016000 w 5940593"/>
              <a:gd name="connsiteY44" fmla="*/ 1955800 h 2019300"/>
              <a:gd name="connsiteX45" fmla="*/ 1409700 w 5940593"/>
              <a:gd name="connsiteY45" fmla="*/ 1905000 h 2019300"/>
              <a:gd name="connsiteX46" fmla="*/ 1739900 w 5940593"/>
              <a:gd name="connsiteY46" fmla="*/ 1879600 h 2019300"/>
              <a:gd name="connsiteX47" fmla="*/ 2070100 w 5940593"/>
              <a:gd name="connsiteY47" fmla="*/ 1866900 h 2019300"/>
              <a:gd name="connsiteX48" fmla="*/ 2362200 w 5940593"/>
              <a:gd name="connsiteY48" fmla="*/ 1854200 h 2019300"/>
              <a:gd name="connsiteX49" fmla="*/ 2717800 w 5940593"/>
              <a:gd name="connsiteY49" fmla="*/ 1828800 h 2019300"/>
              <a:gd name="connsiteX50" fmla="*/ 3429000 w 5940593"/>
              <a:gd name="connsiteY50" fmla="*/ 1854200 h 2019300"/>
              <a:gd name="connsiteX51" fmla="*/ 3530600 w 5940593"/>
              <a:gd name="connsiteY51" fmla="*/ 1866900 h 2019300"/>
              <a:gd name="connsiteX52" fmla="*/ 3835400 w 5940593"/>
              <a:gd name="connsiteY52" fmla="*/ 1892300 h 2019300"/>
              <a:gd name="connsiteX53" fmla="*/ 4127500 w 5940593"/>
              <a:gd name="connsiteY53" fmla="*/ 1879600 h 2019300"/>
              <a:gd name="connsiteX54" fmla="*/ 5219700 w 5940593"/>
              <a:gd name="connsiteY54" fmla="*/ 1866900 h 2019300"/>
              <a:gd name="connsiteX55" fmla="*/ 5435600 w 5940593"/>
              <a:gd name="connsiteY55" fmla="*/ 1841500 h 2019300"/>
              <a:gd name="connsiteX56" fmla="*/ 5511800 w 5940593"/>
              <a:gd name="connsiteY56" fmla="*/ 1816100 h 2019300"/>
              <a:gd name="connsiteX57" fmla="*/ 5638800 w 5940593"/>
              <a:gd name="connsiteY57" fmla="*/ 1689100 h 2019300"/>
              <a:gd name="connsiteX58" fmla="*/ 5702300 w 5940593"/>
              <a:gd name="connsiteY58" fmla="*/ 1600200 h 2019300"/>
              <a:gd name="connsiteX59" fmla="*/ 5765800 w 5940593"/>
              <a:gd name="connsiteY59" fmla="*/ 1435100 h 2019300"/>
              <a:gd name="connsiteX60" fmla="*/ 5803900 w 5940593"/>
              <a:gd name="connsiteY60" fmla="*/ 1168400 h 2019300"/>
              <a:gd name="connsiteX61" fmla="*/ 5829300 w 5940593"/>
              <a:gd name="connsiteY61" fmla="*/ 1079500 h 2019300"/>
              <a:gd name="connsiteX62" fmla="*/ 5854700 w 5940593"/>
              <a:gd name="connsiteY62" fmla="*/ 901700 h 2019300"/>
              <a:gd name="connsiteX63" fmla="*/ 5905500 w 5940593"/>
              <a:gd name="connsiteY63" fmla="*/ 723900 h 2019300"/>
              <a:gd name="connsiteX64" fmla="*/ 5918200 w 5940593"/>
              <a:gd name="connsiteY64" fmla="*/ 622300 h 2019300"/>
              <a:gd name="connsiteX65" fmla="*/ 5892800 w 5940593"/>
              <a:gd name="connsiteY65" fmla="*/ 279400 h 2019300"/>
              <a:gd name="connsiteX66" fmla="*/ 5753100 w 5940593"/>
              <a:gd name="connsiteY66" fmla="*/ 38100 h 2019300"/>
              <a:gd name="connsiteX67" fmla="*/ 5727700 w 5940593"/>
              <a:gd name="connsiteY67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940593" h="2019300">
                <a:moveTo>
                  <a:pt x="5892800" y="76200"/>
                </a:moveTo>
                <a:lnTo>
                  <a:pt x="5892800" y="76200"/>
                </a:lnTo>
                <a:lnTo>
                  <a:pt x="5448300" y="101600"/>
                </a:lnTo>
                <a:cubicBezTo>
                  <a:pt x="5363435" y="107772"/>
                  <a:pt x="5279389" y="127000"/>
                  <a:pt x="5194300" y="127000"/>
                </a:cubicBezTo>
                <a:cubicBezTo>
                  <a:pt x="4893614" y="127000"/>
                  <a:pt x="4593167" y="110067"/>
                  <a:pt x="4292600" y="101600"/>
                </a:cubicBezTo>
                <a:lnTo>
                  <a:pt x="4102100" y="76200"/>
                </a:lnTo>
                <a:cubicBezTo>
                  <a:pt x="4055649" y="70840"/>
                  <a:pt x="4008927" y="68153"/>
                  <a:pt x="3962400" y="63500"/>
                </a:cubicBezTo>
                <a:cubicBezTo>
                  <a:pt x="3924256" y="59686"/>
                  <a:pt x="3886302" y="53984"/>
                  <a:pt x="3848100" y="50800"/>
                </a:cubicBezTo>
                <a:cubicBezTo>
                  <a:pt x="3751313" y="42734"/>
                  <a:pt x="3483661" y="27593"/>
                  <a:pt x="3403600" y="25400"/>
                </a:cubicBezTo>
                <a:lnTo>
                  <a:pt x="2730500" y="12700"/>
                </a:lnTo>
                <a:cubicBezTo>
                  <a:pt x="2658533" y="8467"/>
                  <a:pt x="2586691" y="0"/>
                  <a:pt x="2514600" y="0"/>
                </a:cubicBezTo>
                <a:cubicBezTo>
                  <a:pt x="1901285" y="0"/>
                  <a:pt x="2500725" y="7540"/>
                  <a:pt x="2197100" y="25400"/>
                </a:cubicBezTo>
                <a:cubicBezTo>
                  <a:pt x="2082919" y="32117"/>
                  <a:pt x="1968449" y="32660"/>
                  <a:pt x="1854200" y="38100"/>
                </a:cubicBezTo>
                <a:cubicBezTo>
                  <a:pt x="1790631" y="41127"/>
                  <a:pt x="1727200" y="46567"/>
                  <a:pt x="1663700" y="50800"/>
                </a:cubicBezTo>
                <a:cubicBezTo>
                  <a:pt x="1621367" y="59267"/>
                  <a:pt x="1578211" y="64340"/>
                  <a:pt x="1536700" y="76200"/>
                </a:cubicBezTo>
                <a:cubicBezTo>
                  <a:pt x="1507067" y="84667"/>
                  <a:pt x="1478091" y="95920"/>
                  <a:pt x="1447800" y="101600"/>
                </a:cubicBezTo>
                <a:cubicBezTo>
                  <a:pt x="1410122" y="108665"/>
                  <a:pt x="1371600" y="110067"/>
                  <a:pt x="1333500" y="114300"/>
                </a:cubicBezTo>
                <a:cubicBezTo>
                  <a:pt x="1198365" y="154840"/>
                  <a:pt x="1217393" y="153466"/>
                  <a:pt x="1079500" y="177800"/>
                </a:cubicBezTo>
                <a:cubicBezTo>
                  <a:pt x="848640" y="218540"/>
                  <a:pt x="1120316" y="164591"/>
                  <a:pt x="914400" y="203200"/>
                </a:cubicBezTo>
                <a:cubicBezTo>
                  <a:pt x="871968" y="211156"/>
                  <a:pt x="828356" y="214948"/>
                  <a:pt x="787400" y="228600"/>
                </a:cubicBezTo>
                <a:lnTo>
                  <a:pt x="711200" y="254000"/>
                </a:lnTo>
                <a:cubicBezTo>
                  <a:pt x="639982" y="277739"/>
                  <a:pt x="686087" y="263453"/>
                  <a:pt x="571500" y="292100"/>
                </a:cubicBezTo>
                <a:cubicBezTo>
                  <a:pt x="554567" y="296333"/>
                  <a:pt x="537259" y="299280"/>
                  <a:pt x="520700" y="304800"/>
                </a:cubicBezTo>
                <a:lnTo>
                  <a:pt x="444500" y="330200"/>
                </a:lnTo>
                <a:cubicBezTo>
                  <a:pt x="427567" y="342900"/>
                  <a:pt x="412203" y="358021"/>
                  <a:pt x="393700" y="368300"/>
                </a:cubicBezTo>
                <a:cubicBezTo>
                  <a:pt x="373772" y="379371"/>
                  <a:pt x="350590" y="383505"/>
                  <a:pt x="330200" y="393700"/>
                </a:cubicBezTo>
                <a:cubicBezTo>
                  <a:pt x="316548" y="400526"/>
                  <a:pt x="305352" y="411527"/>
                  <a:pt x="292100" y="419100"/>
                </a:cubicBezTo>
                <a:cubicBezTo>
                  <a:pt x="275662" y="428493"/>
                  <a:pt x="256706" y="433496"/>
                  <a:pt x="241300" y="444500"/>
                </a:cubicBezTo>
                <a:cubicBezTo>
                  <a:pt x="226685" y="454939"/>
                  <a:pt x="216998" y="471102"/>
                  <a:pt x="203200" y="482600"/>
                </a:cubicBezTo>
                <a:cubicBezTo>
                  <a:pt x="191474" y="492371"/>
                  <a:pt x="177800" y="499533"/>
                  <a:pt x="165100" y="508000"/>
                </a:cubicBezTo>
                <a:cubicBezTo>
                  <a:pt x="156633" y="520700"/>
                  <a:pt x="148572" y="533680"/>
                  <a:pt x="139700" y="546100"/>
                </a:cubicBezTo>
                <a:cubicBezTo>
                  <a:pt x="127397" y="563324"/>
                  <a:pt x="112818" y="578951"/>
                  <a:pt x="101600" y="596900"/>
                </a:cubicBezTo>
                <a:cubicBezTo>
                  <a:pt x="91566" y="612954"/>
                  <a:pt x="84667" y="630767"/>
                  <a:pt x="76200" y="647700"/>
                </a:cubicBezTo>
                <a:cubicBezTo>
                  <a:pt x="63401" y="711694"/>
                  <a:pt x="30816" y="867521"/>
                  <a:pt x="25400" y="927100"/>
                </a:cubicBezTo>
                <a:cubicBezTo>
                  <a:pt x="9990" y="1096611"/>
                  <a:pt x="19313" y="1020511"/>
                  <a:pt x="0" y="1155700"/>
                </a:cubicBezTo>
                <a:cubicBezTo>
                  <a:pt x="22983" y="1282109"/>
                  <a:pt x="30088" y="1396020"/>
                  <a:pt x="76200" y="1511300"/>
                </a:cubicBezTo>
                <a:cubicBezTo>
                  <a:pt x="83231" y="1528878"/>
                  <a:pt x="93133" y="1545167"/>
                  <a:pt x="101600" y="1562100"/>
                </a:cubicBezTo>
                <a:cubicBezTo>
                  <a:pt x="113506" y="1621632"/>
                  <a:pt x="116426" y="1658903"/>
                  <a:pt x="152400" y="1714500"/>
                </a:cubicBezTo>
                <a:cubicBezTo>
                  <a:pt x="181851" y="1760016"/>
                  <a:pt x="215666" y="1803166"/>
                  <a:pt x="254000" y="1841500"/>
                </a:cubicBezTo>
                <a:cubicBezTo>
                  <a:pt x="315619" y="1903119"/>
                  <a:pt x="382693" y="1940560"/>
                  <a:pt x="457200" y="1981200"/>
                </a:cubicBezTo>
                <a:cubicBezTo>
                  <a:pt x="473820" y="1990266"/>
                  <a:pt x="490039" y="2000613"/>
                  <a:pt x="508000" y="2006600"/>
                </a:cubicBezTo>
                <a:cubicBezTo>
                  <a:pt x="528478" y="2013426"/>
                  <a:pt x="550333" y="2015067"/>
                  <a:pt x="571500" y="2019300"/>
                </a:cubicBezTo>
                <a:cubicBezTo>
                  <a:pt x="647700" y="2015067"/>
                  <a:pt x="724326" y="2015693"/>
                  <a:pt x="800100" y="2006600"/>
                </a:cubicBezTo>
                <a:cubicBezTo>
                  <a:pt x="830700" y="2002928"/>
                  <a:pt x="859000" y="1988259"/>
                  <a:pt x="889000" y="1981200"/>
                </a:cubicBezTo>
                <a:cubicBezTo>
                  <a:pt x="931024" y="1971312"/>
                  <a:pt x="973467" y="1963197"/>
                  <a:pt x="1016000" y="1955800"/>
                </a:cubicBezTo>
                <a:cubicBezTo>
                  <a:pt x="1148454" y="1932764"/>
                  <a:pt x="1275052" y="1917241"/>
                  <a:pt x="1409700" y="1905000"/>
                </a:cubicBezTo>
                <a:cubicBezTo>
                  <a:pt x="1519638" y="1895006"/>
                  <a:pt x="1629691" y="1885958"/>
                  <a:pt x="1739900" y="1879600"/>
                </a:cubicBezTo>
                <a:cubicBezTo>
                  <a:pt x="1849865" y="1873256"/>
                  <a:pt x="1960044" y="1871392"/>
                  <a:pt x="2070100" y="1866900"/>
                </a:cubicBezTo>
                <a:lnTo>
                  <a:pt x="2362200" y="1854200"/>
                </a:lnTo>
                <a:cubicBezTo>
                  <a:pt x="2527350" y="1845731"/>
                  <a:pt x="2564565" y="1841570"/>
                  <a:pt x="2717800" y="1828800"/>
                </a:cubicBezTo>
                <a:cubicBezTo>
                  <a:pt x="3175023" y="1861459"/>
                  <a:pt x="2530817" y="1818273"/>
                  <a:pt x="3429000" y="1854200"/>
                </a:cubicBezTo>
                <a:cubicBezTo>
                  <a:pt x="3463103" y="1855564"/>
                  <a:pt x="3496657" y="1863327"/>
                  <a:pt x="3530600" y="1866900"/>
                </a:cubicBezTo>
                <a:cubicBezTo>
                  <a:pt x="3626671" y="1877013"/>
                  <a:pt x="3740069" y="1884967"/>
                  <a:pt x="3835400" y="1892300"/>
                </a:cubicBezTo>
                <a:cubicBezTo>
                  <a:pt x="3932767" y="1888067"/>
                  <a:pt x="4030058" y="1881388"/>
                  <a:pt x="4127500" y="1879600"/>
                </a:cubicBezTo>
                <a:lnTo>
                  <a:pt x="5219700" y="1866900"/>
                </a:lnTo>
                <a:cubicBezTo>
                  <a:pt x="5274766" y="1865753"/>
                  <a:pt x="5376153" y="1849992"/>
                  <a:pt x="5435600" y="1841500"/>
                </a:cubicBezTo>
                <a:cubicBezTo>
                  <a:pt x="5461000" y="1833033"/>
                  <a:pt x="5488295" y="1828921"/>
                  <a:pt x="5511800" y="1816100"/>
                </a:cubicBezTo>
                <a:cubicBezTo>
                  <a:pt x="5562202" y="1788608"/>
                  <a:pt x="5605415" y="1732500"/>
                  <a:pt x="5638800" y="1689100"/>
                </a:cubicBezTo>
                <a:cubicBezTo>
                  <a:pt x="5661004" y="1660235"/>
                  <a:pt x="5684232" y="1631818"/>
                  <a:pt x="5702300" y="1600200"/>
                </a:cubicBezTo>
                <a:cubicBezTo>
                  <a:pt x="5728245" y="1554796"/>
                  <a:pt x="5749058" y="1485327"/>
                  <a:pt x="5765800" y="1435100"/>
                </a:cubicBezTo>
                <a:cubicBezTo>
                  <a:pt x="5776031" y="1353251"/>
                  <a:pt x="5788605" y="1244874"/>
                  <a:pt x="5803900" y="1168400"/>
                </a:cubicBezTo>
                <a:cubicBezTo>
                  <a:pt x="5809944" y="1138179"/>
                  <a:pt x="5823533" y="1109775"/>
                  <a:pt x="5829300" y="1079500"/>
                </a:cubicBezTo>
                <a:cubicBezTo>
                  <a:pt x="5840502" y="1020689"/>
                  <a:pt x="5838253" y="959265"/>
                  <a:pt x="5854700" y="901700"/>
                </a:cubicBezTo>
                <a:lnTo>
                  <a:pt x="5905500" y="723900"/>
                </a:lnTo>
                <a:cubicBezTo>
                  <a:pt x="5909733" y="690033"/>
                  <a:pt x="5918200" y="656430"/>
                  <a:pt x="5918200" y="622300"/>
                </a:cubicBezTo>
                <a:cubicBezTo>
                  <a:pt x="5918200" y="299048"/>
                  <a:pt x="5982684" y="369284"/>
                  <a:pt x="5892800" y="279400"/>
                </a:cubicBezTo>
                <a:lnTo>
                  <a:pt x="5753100" y="38100"/>
                </a:lnTo>
                <a:lnTo>
                  <a:pt x="5727700" y="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5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8764" y="1219200"/>
            <a:ext cx="281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parts + </a:t>
            </a:r>
          </a:p>
          <a:p>
            <a:r>
              <a:rPr lang="en-GB" dirty="0" smtClean="0"/>
              <a:t>Intro </a:t>
            </a:r>
          </a:p>
          <a:p>
            <a:r>
              <a:rPr lang="en-GB" dirty="0" smtClean="0"/>
              <a:t>State of the art</a:t>
            </a:r>
          </a:p>
          <a:p>
            <a:r>
              <a:rPr lang="en-GB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concept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972234" y="6486175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6" t="11237" r="4223" b="18665"/>
          <a:stretch/>
        </p:blipFill>
        <p:spPr bwMode="auto">
          <a:xfrm>
            <a:off x="7014876" y="4387551"/>
            <a:ext cx="1145189" cy="193584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6" t="10928" r="4677" b="19761"/>
          <a:stretch/>
        </p:blipFill>
        <p:spPr bwMode="auto">
          <a:xfrm>
            <a:off x="8197317" y="4533922"/>
            <a:ext cx="1167185" cy="19166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5" t="10685" r="2827" b="20663"/>
          <a:stretch/>
        </p:blipFill>
        <p:spPr bwMode="auto">
          <a:xfrm>
            <a:off x="9401754" y="4661088"/>
            <a:ext cx="1215446" cy="19063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654451" y="4760835"/>
            <a:ext cx="1316075" cy="19629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5131277" y="438241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observation affects part of road model fit road model</a:t>
            </a:r>
          </a:p>
          <a:p>
            <a:r>
              <a:rPr lang="en-GB" dirty="0" err="1" smtClean="0">
                <a:sym typeface="Wingdings" panose="05000000000000000000" pitchFamily="2" charset="2"/>
              </a:rPr>
              <a:t>Mecanical</a:t>
            </a:r>
            <a:r>
              <a:rPr lang="en-GB" dirty="0" smtClean="0">
                <a:sym typeface="Wingdings" panose="05000000000000000000" pitchFamily="2" charset="2"/>
              </a:rPr>
              <a:t> Analogy : observations pull/push road model= forces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67" y="3237090"/>
            <a:ext cx="9292634" cy="346948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1" y="2883402"/>
            <a:ext cx="4927600" cy="398651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Pedestrian crossing marking : BORDER_IN (0.2 m) </a:t>
            </a:r>
          </a:p>
          <a:p>
            <a:pPr lvl="1"/>
            <a:r>
              <a:rPr lang="en-GB" dirty="0" smtClean="0"/>
              <a:t>No parking markings : BORDER_OUT (0.1m)</a:t>
            </a:r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road markings :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1" t="26296"/>
          <a:stretch/>
        </p:blipFill>
        <p:spPr>
          <a:xfrm>
            <a:off x="6361772" y="1904045"/>
            <a:ext cx="5666754" cy="49649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95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15666</TotalTime>
  <Words>3673</Words>
  <Application>Microsoft Office PowerPoint</Application>
  <PresentationFormat>Grand écran</PresentationFormat>
  <Paragraphs>1026</Paragraphs>
  <Slides>175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175</vt:i4>
      </vt:variant>
    </vt:vector>
  </HeadingPairs>
  <TitlesOfParts>
    <vt:vector size="181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Abstract</vt:lpstr>
      <vt:lpstr>Abstract</vt:lpstr>
      <vt:lpstr>Abstract</vt:lpstr>
      <vt:lpstr>Abstract</vt:lpstr>
      <vt:lpstr>Abstract</vt:lpstr>
      <vt:lpstr>Introduction</vt:lpstr>
      <vt:lpstr>Introduction: Streets are important 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street model</vt:lpstr>
      <vt:lpstr>Introduction: usages for street model</vt:lpstr>
      <vt:lpstr>Introduction: usages for street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Abstract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 StreetGen : generate streets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 StreetGen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Automating street modelling</vt:lpstr>
      <vt:lpstr>StreetGen : Inverse procedural modelling</vt:lpstr>
      <vt:lpstr>StreetGen : Inverse procedural modelling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Inverse Procedural modelling: Limitations</vt:lpstr>
      <vt:lpstr>Abstract</vt:lpstr>
      <vt:lpstr>Point Cloud Server: Data for observations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Point Cloud Server: Level Of Detail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  <vt:lpstr>notes</vt:lpstr>
      <vt:lpstr>appendix</vt:lpstr>
      <vt:lpstr>State of the art: Existing models</vt:lpstr>
      <vt:lpstr>StreetGen : Kinematic hypothesis</vt:lpstr>
      <vt:lpstr>Introduction: usages for city model</vt:lpstr>
      <vt:lpstr>StreetGen : Kinematic hypothesis</vt:lpstr>
      <vt:lpstr>StreetGen : Kinematic hypothesis</vt:lpstr>
      <vt:lpstr>StreetGen : Kinematic hypothesis</vt:lpstr>
      <vt:lpstr>StreetGen : Road surface</vt:lpstr>
      <vt:lpstr>StreetGen : Road surface</vt:lpstr>
      <vt:lpstr>StreetGen : Road surface</vt:lpstr>
      <vt:lpstr>StreetGen : Kinematic hypothesis</vt:lpstr>
      <vt:lpstr>Point Cloud Server: Method</vt:lpstr>
      <vt:lpstr>Point Cloud Server: Loading/Exporting</vt:lpstr>
      <vt:lpstr>Point Cloud Server: Level Of Detail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301</cp:revision>
  <dcterms:created xsi:type="dcterms:W3CDTF">2016-08-19T14:47:50Z</dcterms:created>
  <dcterms:modified xsi:type="dcterms:W3CDTF">2016-09-11T14:56:31Z</dcterms:modified>
</cp:coreProperties>
</file>